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9FF"/>
    <a:srgbClr val="3B679D"/>
    <a:srgbClr val="4475B3"/>
    <a:srgbClr val="48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0" autoAdjust="0"/>
  </p:normalViewPr>
  <p:slideViewPr>
    <p:cSldViewPr>
      <p:cViewPr varScale="1">
        <p:scale>
          <a:sx n="114" d="100"/>
          <a:sy n="114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4E294-B295-2B4F-AB5B-0239EA0C5860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730F6C3D-80A7-BC48-9180-899940DAD553}">
      <dgm:prSet phldrT="[Text]"/>
      <dgm:spPr/>
      <dgm:t>
        <a:bodyPr/>
        <a:lstStyle/>
        <a:p>
          <a:endParaRPr lang="en-US" dirty="0">
            <a:latin typeface="Raleway"/>
            <a:cs typeface="Raleway"/>
          </a:endParaRPr>
        </a:p>
      </dgm:t>
    </dgm:pt>
    <dgm:pt modelId="{36D52D15-8E12-F545-B8EA-98CD589FCD15}" type="sibTrans" cxnId="{014DDFB9-5B79-BE4F-934F-64BEC92367F5}">
      <dgm:prSet/>
      <dgm:spPr/>
      <dgm:t>
        <a:bodyPr/>
        <a:lstStyle/>
        <a:p>
          <a:endParaRPr lang="en-US"/>
        </a:p>
      </dgm:t>
    </dgm:pt>
    <dgm:pt modelId="{8030A3D1-7BFD-4C49-A83B-55C72E3D3ABD}" type="parTrans" cxnId="{014DDFB9-5B79-BE4F-934F-64BEC92367F5}">
      <dgm:prSet/>
      <dgm:spPr/>
      <dgm:t>
        <a:bodyPr/>
        <a:lstStyle/>
        <a:p>
          <a:endParaRPr lang="en-US"/>
        </a:p>
      </dgm:t>
    </dgm:pt>
    <dgm:pt modelId="{E2DEAF9E-7F62-4546-8BF3-E657A83AA6B0}">
      <dgm:prSet phldrT="[Text]"/>
      <dgm:spPr/>
      <dgm:t>
        <a:bodyPr/>
        <a:lstStyle/>
        <a:p>
          <a:endParaRPr lang="en-US" dirty="0">
            <a:latin typeface="Raleway"/>
            <a:cs typeface="Raleway"/>
          </a:endParaRPr>
        </a:p>
      </dgm:t>
    </dgm:pt>
    <dgm:pt modelId="{C259054D-3731-6E48-B3A8-318CDBB05FFF}" type="sibTrans" cxnId="{8AF9EE46-C484-E246-871E-AFFE3616C0E8}">
      <dgm:prSet/>
      <dgm:spPr/>
      <dgm:t>
        <a:bodyPr/>
        <a:lstStyle/>
        <a:p>
          <a:endParaRPr lang="en-US"/>
        </a:p>
      </dgm:t>
    </dgm:pt>
    <dgm:pt modelId="{141430AD-F2A3-E44C-A996-F3126D79CC50}" type="parTrans" cxnId="{8AF9EE46-C484-E246-871E-AFFE3616C0E8}">
      <dgm:prSet/>
      <dgm:spPr/>
      <dgm:t>
        <a:bodyPr/>
        <a:lstStyle/>
        <a:p>
          <a:endParaRPr lang="en-US"/>
        </a:p>
      </dgm:t>
    </dgm:pt>
    <dgm:pt modelId="{A28C8673-3E7E-754C-9FBB-AF94B37CAEAB}">
      <dgm:prSet phldrT="[Text]"/>
      <dgm:spPr/>
      <dgm:t>
        <a:bodyPr/>
        <a:lstStyle/>
        <a:p>
          <a:endParaRPr lang="en-US" dirty="0">
            <a:latin typeface="Raleway"/>
            <a:cs typeface="Raleway"/>
          </a:endParaRPr>
        </a:p>
      </dgm:t>
    </dgm:pt>
    <dgm:pt modelId="{CB0E5B1E-4C20-7A4D-9D7F-9EDDAD77FF2E}" type="sibTrans" cxnId="{41B12CEA-1143-D346-A4C4-5EA51A4A5016}">
      <dgm:prSet/>
      <dgm:spPr/>
      <dgm:t>
        <a:bodyPr/>
        <a:lstStyle/>
        <a:p>
          <a:endParaRPr lang="en-US"/>
        </a:p>
      </dgm:t>
    </dgm:pt>
    <dgm:pt modelId="{5406D1FD-923B-3649-AF47-EFF93C43178A}" type="parTrans" cxnId="{41B12CEA-1143-D346-A4C4-5EA51A4A5016}">
      <dgm:prSet/>
      <dgm:spPr/>
      <dgm:t>
        <a:bodyPr/>
        <a:lstStyle/>
        <a:p>
          <a:endParaRPr lang="en-US"/>
        </a:p>
      </dgm:t>
    </dgm:pt>
    <dgm:pt modelId="{83D82AD1-C74A-0F4D-9E8D-96B004AD20E9}" type="pres">
      <dgm:prSet presAssocID="{BBB4E294-B295-2B4F-AB5B-0239EA0C5860}" presName="Name0" presStyleCnt="0">
        <dgm:presLayoutVars>
          <dgm:dir/>
          <dgm:animLvl val="lvl"/>
          <dgm:resizeHandles val="exact"/>
        </dgm:presLayoutVars>
      </dgm:prSet>
      <dgm:spPr/>
    </dgm:pt>
    <dgm:pt modelId="{75D8531A-DFDB-DF44-8B84-8545695F6E5D}" type="pres">
      <dgm:prSet presAssocID="{A28C8673-3E7E-754C-9FBB-AF94B37CAEAB}" presName="Name8" presStyleCnt="0"/>
      <dgm:spPr/>
    </dgm:pt>
    <dgm:pt modelId="{DFF5A321-F078-5444-A0C6-A0EB57A5F536}" type="pres">
      <dgm:prSet presAssocID="{A28C8673-3E7E-754C-9FBB-AF94B37CAEAB}" presName="level" presStyleLbl="node1" presStyleIdx="0" presStyleCnt="3" custScaleY="14640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23338-935F-174B-98AE-C371CE6D3FB7}" type="pres">
      <dgm:prSet presAssocID="{A28C8673-3E7E-754C-9FBB-AF94B37CAE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AB1FF-3A97-6F4B-9C56-40DF0EF9F635}" type="pres">
      <dgm:prSet presAssocID="{E2DEAF9E-7F62-4546-8BF3-E657A83AA6B0}" presName="Name8" presStyleCnt="0"/>
      <dgm:spPr/>
    </dgm:pt>
    <dgm:pt modelId="{DB2A0367-2BB0-2949-A8C5-56BC68622AC5}" type="pres">
      <dgm:prSet presAssocID="{E2DEAF9E-7F62-4546-8BF3-E657A83AA6B0}" presName="level" presStyleLbl="node1" presStyleIdx="1" presStyleCnt="3" custScaleX="100000" custScaleY="13246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8CB10-DB7F-F446-BDEB-58B91447CF0A}" type="pres">
      <dgm:prSet presAssocID="{E2DEAF9E-7F62-4546-8BF3-E657A83AA6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A98A2-E9A2-6547-8B57-B31E11084194}" type="pres">
      <dgm:prSet presAssocID="{730F6C3D-80A7-BC48-9180-899940DAD553}" presName="Name8" presStyleCnt="0"/>
      <dgm:spPr/>
    </dgm:pt>
    <dgm:pt modelId="{943DD5FE-C623-4146-91D0-9334941C1172}" type="pres">
      <dgm:prSet presAssocID="{730F6C3D-80A7-BC48-9180-899940DAD553}" presName="level" presStyleLbl="node1" presStyleIdx="2" presStyleCnt="3" custScaleX="100000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BEAC2-9156-204A-9A2D-E15CCA900926}" type="pres">
      <dgm:prSet presAssocID="{730F6C3D-80A7-BC48-9180-899940DAD5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DDFB9-5B79-BE4F-934F-64BEC92367F5}" srcId="{BBB4E294-B295-2B4F-AB5B-0239EA0C5860}" destId="{730F6C3D-80A7-BC48-9180-899940DAD553}" srcOrd="2" destOrd="0" parTransId="{8030A3D1-7BFD-4C49-A83B-55C72E3D3ABD}" sibTransId="{36D52D15-8E12-F545-B8EA-98CD589FCD15}"/>
    <dgm:cxn modelId="{8AF9EE46-C484-E246-871E-AFFE3616C0E8}" srcId="{BBB4E294-B295-2B4F-AB5B-0239EA0C5860}" destId="{E2DEAF9E-7F62-4546-8BF3-E657A83AA6B0}" srcOrd="1" destOrd="0" parTransId="{141430AD-F2A3-E44C-A996-F3126D79CC50}" sibTransId="{C259054D-3731-6E48-B3A8-318CDBB05FFF}"/>
    <dgm:cxn modelId="{CD59982A-2F05-A544-A9F8-9895010247AE}" type="presOf" srcId="{BBB4E294-B295-2B4F-AB5B-0239EA0C5860}" destId="{83D82AD1-C74A-0F4D-9E8D-96B004AD20E9}" srcOrd="0" destOrd="0" presId="urn:microsoft.com/office/officeart/2005/8/layout/pyramid3"/>
    <dgm:cxn modelId="{A37F73D9-DE5A-7E4C-BCC3-959C46A2FA8D}" type="presOf" srcId="{730F6C3D-80A7-BC48-9180-899940DAD553}" destId="{943DD5FE-C623-4146-91D0-9334941C1172}" srcOrd="0" destOrd="0" presId="urn:microsoft.com/office/officeart/2005/8/layout/pyramid3"/>
    <dgm:cxn modelId="{BA5DB6E0-FC1B-B347-8E95-80279B3B9BEE}" type="presOf" srcId="{E2DEAF9E-7F62-4546-8BF3-E657A83AA6B0}" destId="{DB2A0367-2BB0-2949-A8C5-56BC68622AC5}" srcOrd="0" destOrd="0" presId="urn:microsoft.com/office/officeart/2005/8/layout/pyramid3"/>
    <dgm:cxn modelId="{75788016-5A32-7743-80A8-56368DE99083}" type="presOf" srcId="{E2DEAF9E-7F62-4546-8BF3-E657A83AA6B0}" destId="{0098CB10-DB7F-F446-BDEB-58B91447CF0A}" srcOrd="1" destOrd="0" presId="urn:microsoft.com/office/officeart/2005/8/layout/pyramid3"/>
    <dgm:cxn modelId="{69B0C530-49AC-8943-86E4-9428E7C7AC12}" type="presOf" srcId="{730F6C3D-80A7-BC48-9180-899940DAD553}" destId="{51DBEAC2-9156-204A-9A2D-E15CCA900926}" srcOrd="1" destOrd="0" presId="urn:microsoft.com/office/officeart/2005/8/layout/pyramid3"/>
    <dgm:cxn modelId="{97074AF4-A62F-6744-8D28-A1B9DDFA3427}" type="presOf" srcId="{A28C8673-3E7E-754C-9FBB-AF94B37CAEAB}" destId="{DFF5A321-F078-5444-A0C6-A0EB57A5F536}" srcOrd="0" destOrd="0" presId="urn:microsoft.com/office/officeart/2005/8/layout/pyramid3"/>
    <dgm:cxn modelId="{41B12CEA-1143-D346-A4C4-5EA51A4A5016}" srcId="{BBB4E294-B295-2B4F-AB5B-0239EA0C5860}" destId="{A28C8673-3E7E-754C-9FBB-AF94B37CAEAB}" srcOrd="0" destOrd="0" parTransId="{5406D1FD-923B-3649-AF47-EFF93C43178A}" sibTransId="{CB0E5B1E-4C20-7A4D-9D7F-9EDDAD77FF2E}"/>
    <dgm:cxn modelId="{B7A90B38-3608-D447-974D-A5887EC8EA61}" type="presOf" srcId="{A28C8673-3E7E-754C-9FBB-AF94B37CAEAB}" destId="{C5723338-935F-174B-98AE-C371CE6D3FB7}" srcOrd="1" destOrd="0" presId="urn:microsoft.com/office/officeart/2005/8/layout/pyramid3"/>
    <dgm:cxn modelId="{F07EB822-1C50-094B-96C0-B7D6CEC70C2B}" type="presParOf" srcId="{83D82AD1-C74A-0F4D-9E8D-96B004AD20E9}" destId="{75D8531A-DFDB-DF44-8B84-8545695F6E5D}" srcOrd="0" destOrd="0" presId="urn:microsoft.com/office/officeart/2005/8/layout/pyramid3"/>
    <dgm:cxn modelId="{0627179D-BF39-7945-BC01-167B56DE97A2}" type="presParOf" srcId="{75D8531A-DFDB-DF44-8B84-8545695F6E5D}" destId="{DFF5A321-F078-5444-A0C6-A0EB57A5F536}" srcOrd="0" destOrd="0" presId="urn:microsoft.com/office/officeart/2005/8/layout/pyramid3"/>
    <dgm:cxn modelId="{0B64D1BE-ED82-7946-BE02-C6400F49D752}" type="presParOf" srcId="{75D8531A-DFDB-DF44-8B84-8545695F6E5D}" destId="{C5723338-935F-174B-98AE-C371CE6D3FB7}" srcOrd="1" destOrd="0" presId="urn:microsoft.com/office/officeart/2005/8/layout/pyramid3"/>
    <dgm:cxn modelId="{228004BC-8DF7-5D46-9014-239C106C9F39}" type="presParOf" srcId="{83D82AD1-C74A-0F4D-9E8D-96B004AD20E9}" destId="{D3EAB1FF-3A97-6F4B-9C56-40DF0EF9F635}" srcOrd="1" destOrd="0" presId="urn:microsoft.com/office/officeart/2005/8/layout/pyramid3"/>
    <dgm:cxn modelId="{A3660875-7E11-0345-90F1-78223D2D414E}" type="presParOf" srcId="{D3EAB1FF-3A97-6F4B-9C56-40DF0EF9F635}" destId="{DB2A0367-2BB0-2949-A8C5-56BC68622AC5}" srcOrd="0" destOrd="0" presId="urn:microsoft.com/office/officeart/2005/8/layout/pyramid3"/>
    <dgm:cxn modelId="{99810BBE-30D4-7740-A091-B59162217FA6}" type="presParOf" srcId="{D3EAB1FF-3A97-6F4B-9C56-40DF0EF9F635}" destId="{0098CB10-DB7F-F446-BDEB-58B91447CF0A}" srcOrd="1" destOrd="0" presId="urn:microsoft.com/office/officeart/2005/8/layout/pyramid3"/>
    <dgm:cxn modelId="{C928736B-CFD2-2348-943E-9ADB3F0A5A9A}" type="presParOf" srcId="{83D82AD1-C74A-0F4D-9E8D-96B004AD20E9}" destId="{655A98A2-E9A2-6547-8B57-B31E11084194}" srcOrd="2" destOrd="0" presId="urn:microsoft.com/office/officeart/2005/8/layout/pyramid3"/>
    <dgm:cxn modelId="{E11D0728-19F9-9340-BB0C-251EBEDD026F}" type="presParOf" srcId="{655A98A2-E9A2-6547-8B57-B31E11084194}" destId="{943DD5FE-C623-4146-91D0-9334941C1172}" srcOrd="0" destOrd="0" presId="urn:microsoft.com/office/officeart/2005/8/layout/pyramid3"/>
    <dgm:cxn modelId="{E754867C-2691-B844-BBF1-CEE1CF6E5A3A}" type="presParOf" srcId="{655A98A2-E9A2-6547-8B57-B31E11084194}" destId="{51DBEAC2-9156-204A-9A2D-E15CCA90092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5A321-F078-5444-A0C6-A0EB57A5F536}">
      <dsp:nvSpPr>
        <dsp:cNvPr id="0" name=""/>
        <dsp:cNvSpPr/>
      </dsp:nvSpPr>
      <dsp:spPr>
        <a:xfrm rot="10800000">
          <a:off x="0" y="0"/>
          <a:ext cx="3886200" cy="1235644"/>
        </a:xfrm>
        <a:prstGeom prst="trapezoid">
          <a:avLst>
            <a:gd name="adj" fmla="val 48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Raleway"/>
            <a:cs typeface="Raleway"/>
          </a:endParaRPr>
        </a:p>
      </dsp:txBody>
      <dsp:txXfrm rot="-10800000">
        <a:off x="680084" y="0"/>
        <a:ext cx="2526030" cy="1235644"/>
      </dsp:txXfrm>
    </dsp:sp>
    <dsp:sp modelId="{DB2A0367-2BB0-2949-A8C5-56BC68622AC5}">
      <dsp:nvSpPr>
        <dsp:cNvPr id="0" name=""/>
        <dsp:cNvSpPr/>
      </dsp:nvSpPr>
      <dsp:spPr>
        <a:xfrm rot="10800000">
          <a:off x="594060" y="1235644"/>
          <a:ext cx="2698079" cy="1118000"/>
        </a:xfrm>
        <a:prstGeom prst="trapezoid">
          <a:avLst>
            <a:gd name="adj" fmla="val 48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Raleway"/>
            <a:cs typeface="Raleway"/>
          </a:endParaRPr>
        </a:p>
      </dsp:txBody>
      <dsp:txXfrm rot="-10800000">
        <a:off x="1066224" y="1235644"/>
        <a:ext cx="1753751" cy="1118000"/>
      </dsp:txXfrm>
    </dsp:sp>
    <dsp:sp modelId="{943DD5FE-C623-4146-91D0-9334941C1172}">
      <dsp:nvSpPr>
        <dsp:cNvPr id="0" name=""/>
        <dsp:cNvSpPr/>
      </dsp:nvSpPr>
      <dsp:spPr>
        <a:xfrm rot="10800000">
          <a:off x="1131560" y="2353645"/>
          <a:ext cx="1623079" cy="168800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Raleway"/>
            <a:cs typeface="Raleway"/>
          </a:endParaRPr>
        </a:p>
      </dsp:txBody>
      <dsp:txXfrm rot="-10800000">
        <a:off x="1131560" y="2353645"/>
        <a:ext cx="1623079" cy="168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15D5-50FE-454F-9071-35DA5A2C2A51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3824-0A31-43C5-80B3-C477271D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5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9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2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6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99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279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8651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Questions?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Contact: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Your Email</a:t>
            </a:r>
          </a:p>
          <a:p>
            <a:pPr algn="ctr"/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Visit: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Your Website</a:t>
            </a:r>
          </a:p>
          <a:p>
            <a:pPr algn="ctr"/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Connect: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Facebook  |  Twitter  |  LinkedIn  |  Google+</a:t>
            </a:r>
          </a:p>
          <a:p>
            <a:pPr algn="ctr"/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05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865120"/>
            <a:ext cx="471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Understand the Sales Process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44831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4509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There are 3 types of people in the sales process:</a:t>
            </a:r>
          </a:p>
          <a:p>
            <a:pPr algn="ctr"/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Leads: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One who becomes aware of your business or someone you decide to pursue for a sale, even if they don</a:t>
            </a:r>
            <a:r>
              <a:rPr lang="fr-FR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’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 know about you yet.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Prospects: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Someone who has had some kind of contact with your business and are still interested.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All prospects are leads, but not all leads are prospects.</a:t>
            </a:r>
          </a:p>
          <a:p>
            <a:endParaRPr lang="en-US" sz="1400" i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Customers: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People who have made a purchase!</a:t>
            </a:r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1546522578"/>
              </p:ext>
            </p:extLst>
          </p:nvPr>
        </p:nvGraphicFramePr>
        <p:xfrm>
          <a:off x="5105400" y="2587752"/>
          <a:ext cx="3886200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562601" y="2971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Leads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Prospects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99180" y="5257800"/>
            <a:ext cx="112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Customers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7231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Build a Sales Funnel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44831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4509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Turn Leads into Prospects…</a:t>
            </a:r>
          </a:p>
          <a:p>
            <a:pPr algn="r"/>
            <a:r>
              <a:rPr lang="en-US" sz="1400" b="1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…and Prospects into Customers!</a:t>
            </a:r>
          </a:p>
          <a:p>
            <a:pPr algn="ctr"/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Create awareness</a:t>
            </a:r>
            <a:endParaRPr lang="en-US" sz="1400" i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en-US" sz="1400" i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Educate your </a:t>
            </a:r>
            <a:r>
              <a:rPr lang="en-US" sz="1400" b="1" dirty="0">
                <a:solidFill>
                  <a:srgbClr val="FFFFFF"/>
                </a:solidFill>
                <a:latin typeface="Helvetica Neue"/>
                <a:cs typeface="Helvetica Neue"/>
              </a:rPr>
              <a:t>p</a:t>
            </a: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rospects</a:t>
            </a:r>
          </a:p>
          <a:p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Allow prospects to evaluate product/service</a:t>
            </a:r>
          </a:p>
          <a:p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Engage with prospects and close the deal</a:t>
            </a:r>
          </a:p>
          <a:p>
            <a:endParaRPr lang="en-US" sz="1400" b="1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Customers makes the purchase!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86400" y="1295400"/>
            <a:ext cx="3519165" cy="4267200"/>
            <a:chOff x="1393068" y="1110335"/>
            <a:chExt cx="3559195" cy="4315738"/>
          </a:xfrm>
        </p:grpSpPr>
        <p:sp>
          <p:nvSpPr>
            <p:cNvPr id="25" name="Oval 24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41"/>
            <p:cNvSpPr/>
            <p:nvPr/>
          </p:nvSpPr>
          <p:spPr>
            <a:xfrm rot="20542224">
              <a:off x="1393068" y="1569166"/>
              <a:ext cx="561401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6985629" y="5682432"/>
            <a:ext cx="678006" cy="678005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6781800" y="2438400"/>
            <a:ext cx="1127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Awareness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3521" y="3404311"/>
            <a:ext cx="1052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Education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4158224"/>
            <a:ext cx="109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Evaluation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9789" y="487382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Engagement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8866" y="6400800"/>
            <a:ext cx="98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Helvetica Neue"/>
                <a:cs typeface="Helvetica Neue"/>
              </a:rPr>
              <a:t>Purchase</a:t>
            </a: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8081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Step One: </a:t>
            </a:r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Awareness</a:t>
            </a:r>
            <a:endParaRPr lang="en-US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first step of any sales funnel is to raise awareness of your existence to potential customers. 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You can raise awareness in several ways including but not limited to: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Social Media Marketing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Email Marketing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Cold Calling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Attending Events/Networking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Advertising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Word of Mouth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Big picture:</a:t>
            </a:r>
            <a:r>
              <a:rPr lang="en-US" sz="1400" b="1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Be where your ideal customers are and you will get noticed!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705600" y="2438400"/>
            <a:ext cx="7745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5600" y="2057400"/>
            <a:ext cx="674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Evaluation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9400" y="1676400"/>
            <a:ext cx="6464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Education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4600" y="1219200"/>
            <a:ext cx="858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Awareness</a:t>
            </a:r>
            <a:endParaRPr lang="en-US" sz="1000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124200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Purchase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7456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Two: </a:t>
            </a:r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Education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second step of a successful sales funnel is to educate your prospects. 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Teach your prospects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why 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they need your service, how it works, and what sets you apart.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Find common connections between you and your potential customer and treat them as you would a friend instead of aggressively pushing the sale.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Show your prospects examples of how the platform works.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Stress the power, appeal, and ease-of-use of the built-in tools such as the content banners, deals and sweepstakes, social ordering, and monitoring.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Give real examples of how you and the platform can benefit their business. 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Big Picture: 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Prepare, explain, demonstrate, and build trust.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705600" y="2438400"/>
            <a:ext cx="7745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5600" y="2057400"/>
            <a:ext cx="674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Evaluation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1676400"/>
            <a:ext cx="8048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Education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39123" y="1219200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Awareness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124200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Purchase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958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Three: </a:t>
            </a:r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Evaluation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three in a successful sales funnel is allowing the prospect to evaluate what you’re offering. 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Allow your prospects some time to themselves to consider your service and arm them with: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An open invitation to contact you with any additional questions through whatever medium they prefer.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Compelling physical and/or digital materials for them to review as consider their options.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comfort that you walk-the-walk as a social media expert by regularly updating your social channels with the most up-to-date information and examples of the platform.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Endorsements and praise of current customers once you’ve built up your business.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Big Picture: 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Give prospects space and remember that they may check your digital activity at any time.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705600" y="2438400"/>
            <a:ext cx="7745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53200" y="2057400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Evaluation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53200" y="1676400"/>
            <a:ext cx="6464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Education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39123" y="1219200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Awareness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124200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Purchase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354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Four: </a:t>
            </a:r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Engagement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four in a successful sales funnel is to simply ask for the sale. 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Your prospect has had time to evaluate, now ask for the sale and sweeten the deal if need be: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Many prospects get stuck in this part of the funnel – nudge them closer to making a sale without being too pushy.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Don’t give up! You may need to contact a prospect several times before making a sale.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If your prospect needs an added incentive to make the purchase, make a limited time offer: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Waive the Social Set-up and Optimization fee or offer </a:t>
            </a:r>
            <a:r>
              <a:rPr lang="en-US" sz="1400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free trial period.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 complimentary upgrade to next package level</a:t>
            </a:r>
          </a:p>
          <a:p>
            <a:pPr lvl="2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Big Picture: 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Ask nicely, sweeten the deal, and make the sale.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553200" y="2438400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5600" y="2057400"/>
            <a:ext cx="674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Evaluation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9400" y="1676400"/>
            <a:ext cx="6464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Education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39123" y="1219200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Awareness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124200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Purchase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392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Step Five: </a:t>
            </a:r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Purchase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Congratulations! You’ve made the sale. Celebrate and leverage your new customer.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Don’t stop there, Make your new customer a loyal fan to help you to create more awareness by:</a:t>
            </a:r>
          </a:p>
          <a:p>
            <a:endParaRPr lang="en-US" sz="1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Nurturing your new customer and making sure their expectations are exceeded.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Asking that they endorse/review you on their preferred social channels.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Asking to use a quote about their positive experience with you for your marketing efforts to new leads and prospects.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Asking that they refer new businesses to you.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Sharing positive feedback on your social channels. </a:t>
            </a:r>
          </a:p>
          <a:p>
            <a:pPr lvl="1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Big Picture: 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Word of mouth is integral to finding new leads for the awareness part of the sales funnel.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705600" y="243840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5600" y="2057400"/>
            <a:ext cx="674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Evaluation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9400" y="1676400"/>
            <a:ext cx="6464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Education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39123" y="1219200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Helvetica Neue"/>
                <a:cs typeface="Helvetica Neue"/>
              </a:rPr>
              <a:t>Awareness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4200" y="3124200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Purchase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6391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8651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Recap: </a:t>
            </a:r>
            <a:r>
              <a:rPr lang="en-U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Sales Funnel Overview</a:t>
            </a:r>
            <a:endParaRPr lang="en-U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733800"/>
            <a:ext cx="8534400" cy="28956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0"/>
            <a:ext cx="8534400" cy="297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In review, here’s the who, what, when, why, and how of sales funnels:</a:t>
            </a:r>
          </a:p>
          <a:p>
            <a:pPr lvl="1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lvl="1"/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Who: </a:t>
            </a:r>
            <a:r>
              <a:rPr lang="en-US" sz="1400" i="1" dirty="0" smtClean="0">
                <a:solidFill>
                  <a:srgbClr val="FFFFFF"/>
                </a:solidFill>
                <a:latin typeface="Helvetica Neue"/>
                <a:cs typeface="Helvetica Neue"/>
              </a:rPr>
              <a:t>You</a:t>
            </a: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and all businesses should have a sales funnel in place to turn leads into customers.</a:t>
            </a:r>
          </a:p>
          <a:p>
            <a:pPr lvl="1">
              <a:spcBef>
                <a:spcPts val="1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What: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A sales funnel allows a person to become aware of your company, learn about it, evaluate your offerings and decide whether or not to buy.</a:t>
            </a:r>
          </a:p>
          <a:p>
            <a:pPr lvl="1">
              <a:spcBef>
                <a:spcPts val="1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When: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You can start raising awareness to leads immediately by making yourself visible where your ideal customers hang out in the digital and physical worlds.</a:t>
            </a:r>
          </a:p>
          <a:p>
            <a:pPr lvl="1">
              <a:spcBef>
                <a:spcPts val="1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Why: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Sales funnels give you an organized way to generate new revenue for your business, track your return on investment, and place greater value on customer retention practices.</a:t>
            </a:r>
          </a:p>
          <a:p>
            <a:pPr lvl="1">
              <a:spcBef>
                <a:spcPts val="1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How: </a:t>
            </a:r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Review this presentation, plan your strategy, and execute! Still have questions? Contact us!</a:t>
            </a:r>
          </a:p>
          <a:p>
            <a:pPr lvl="1"/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10400" y="685800"/>
            <a:ext cx="1728566" cy="2133600"/>
            <a:chOff x="1547814" y="1110335"/>
            <a:chExt cx="3496456" cy="4315738"/>
          </a:xfrm>
        </p:grpSpPr>
        <p:sp>
          <p:nvSpPr>
            <p:cNvPr id="20" name="Oval 19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solidFill>
              <a:srgbClr val="3B67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41"/>
            <p:cNvSpPr/>
            <p:nvPr/>
          </p:nvSpPr>
          <p:spPr>
            <a:xfrm rot="965935">
              <a:off x="4482868" y="1576834"/>
              <a:ext cx="561402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695897" y="3048000"/>
            <a:ext cx="339004" cy="339003"/>
          </a:xfrm>
          <a:prstGeom prst="ellipse">
            <a:avLst/>
          </a:prstGeom>
          <a:gradFill flip="none" rotWithShape="1">
            <a:gsLst>
              <a:gs pos="100000">
                <a:srgbClr val="001746"/>
              </a:gs>
              <a:gs pos="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591077" y="2438400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Helvetica Neue"/>
                <a:cs typeface="Helvetica Neue"/>
              </a:rPr>
              <a:t>Engagement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91077" y="2057400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Evaluation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14877" y="1676400"/>
            <a:ext cx="8048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Education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4600" y="1219200"/>
            <a:ext cx="858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Awareness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4200" y="3124200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Helvetica Neue"/>
                <a:cs typeface="Helvetica Neue"/>
              </a:rPr>
              <a:t>Purchase</a:t>
            </a:r>
            <a:endParaRPr lang="en-US" sz="1000" b="1" dirty="0"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9286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A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953</Words>
  <Application>Microsoft Macintosh PowerPoint</Application>
  <PresentationFormat>On-screen Show (4:3)</PresentationFormat>
  <Paragraphs>148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7P's Marketing Mix</dc:title>
  <dc:creator>SlideHunter</dc:creator>
  <cp:lastModifiedBy>J ES</cp:lastModifiedBy>
  <cp:revision>49</cp:revision>
  <dcterms:created xsi:type="dcterms:W3CDTF">2013-07-13T18:49:10Z</dcterms:created>
  <dcterms:modified xsi:type="dcterms:W3CDTF">2015-09-30T14:41:31Z</dcterms:modified>
</cp:coreProperties>
</file>