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4136947942316301"/>
          <c:y val="4.4824006881755502E-2"/>
        </c:manualLayout>
      </c:layout>
      <c:overlay val="0"/>
      <c:txPr>
        <a:bodyPr/>
        <a:lstStyle/>
        <a:p>
          <a:pPr>
            <a:defRPr sz="1800" b="0">
              <a:solidFill>
                <a:srgbClr val="FFFFFF"/>
              </a:solidFill>
              <a:latin typeface="Helvetica Neue"/>
              <a:cs typeface="Helvetica Neue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Reach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diamond"/>
            <c:size val="9"/>
            <c:spPr>
              <a:solidFill>
                <a:srgbClr val="1C4C6E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Sheet1!$A$2:$A$6</c:f>
              <c:strCache>
                <c:ptCount val="3"/>
                <c:pt idx="2">
                  <c:v>Date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32</c:v>
                </c:pt>
                <c:pt idx="2">
                  <c:v>47</c:v>
                </c:pt>
                <c:pt idx="3">
                  <c:v>35</c:v>
                </c:pt>
                <c:pt idx="4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31456"/>
        <c:axId val="219733376"/>
      </c:lineChart>
      <c:catAx>
        <c:axId val="21973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219733376"/>
        <c:crosses val="autoZero"/>
        <c:auto val="1"/>
        <c:lblAlgn val="ctr"/>
        <c:lblOffset val="100"/>
        <c:noMultiLvlLbl val="0"/>
      </c:catAx>
      <c:valAx>
        <c:axId val="21973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Raeway"/>
                <a:cs typeface="Raeway"/>
              </a:defRPr>
            </a:pPr>
            <a:endParaRPr lang="en-US"/>
          </a:p>
        </c:txPr>
        <c:crossAx val="219731456"/>
        <c:crosses val="autoZero"/>
        <c:crossBetween val="between"/>
      </c:valAx>
    </c:plotArea>
    <c:plotVisOnly val="1"/>
    <c:dispBlanksAs val="gap"/>
    <c:showDLblsOverMax val="0"/>
  </c:chart>
  <c:spPr>
    <a:solidFill>
      <a:srgbClr val="225E81"/>
    </a:solidFill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0">
                <a:solidFill>
                  <a:srgbClr val="FFFFFF"/>
                </a:solidFill>
                <a:latin typeface="Helvetica Neue"/>
                <a:cs typeface="Helvetica Neue"/>
              </a:defRPr>
            </a:pPr>
            <a:r>
              <a:rPr lang="en-US" sz="18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>Follower demographics</a:t>
            </a:r>
            <a:endParaRPr lang="en-US" sz="1800" b="0" dirty="0">
              <a:solidFill>
                <a:srgbClr val="FFFFFF"/>
              </a:solidFill>
              <a:latin typeface="Helvetica Neue"/>
              <a:cs typeface="Helvetica Neue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9AD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Entry</c:v>
                </c:pt>
                <c:pt idx="1">
                  <c:v>Manager</c:v>
                </c:pt>
                <c:pt idx="2">
                  <c:v>Senior</c:v>
                </c:pt>
                <c:pt idx="3">
                  <c:v>Director</c:v>
                </c:pt>
                <c:pt idx="4">
                  <c:v>Owner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0.03</c:v>
                </c:pt>
                <c:pt idx="1">
                  <c:v>0.08</c:v>
                </c:pt>
                <c:pt idx="2">
                  <c:v>0.18</c:v>
                </c:pt>
                <c:pt idx="3">
                  <c:v>0.24</c:v>
                </c:pt>
                <c:pt idx="4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353216"/>
        <c:axId val="235356160"/>
      </c:barChart>
      <c:catAx>
        <c:axId val="235353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235356160"/>
        <c:crosses val="autoZero"/>
        <c:auto val="1"/>
        <c:lblAlgn val="ctr"/>
        <c:lblOffset val="100"/>
        <c:noMultiLvlLbl val="0"/>
      </c:catAx>
      <c:valAx>
        <c:axId val="235356160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235353216"/>
        <c:crosses val="autoZero"/>
        <c:crossBetween val="between"/>
      </c:valAx>
    </c:plotArea>
    <c:plotVisOnly val="1"/>
    <c:dispBlanksAs val="gap"/>
    <c:showDLblsOverMax val="0"/>
  </c:chart>
  <c:spPr>
    <a:solidFill>
      <a:srgbClr val="225E81"/>
    </a:solidFill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619E0-3850-F947-B273-9519B89D4037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56B41-F9A7-DC4E-9D9E-9D9AAFF8E249}">
      <dgm:prSet phldrT="[Text]"/>
      <dgm:spPr/>
      <dgm:t>
        <a:bodyPr/>
        <a:lstStyle/>
        <a:p>
          <a:endParaRPr lang="en-US" dirty="0"/>
        </a:p>
      </dgm:t>
    </dgm:pt>
    <dgm:pt modelId="{2AC50453-EBE6-294A-AA4D-A974416686EE}" type="sibTrans" cxnId="{30B7BF83-A221-8348-9EEA-3490F19F36A3}">
      <dgm:prSet/>
      <dgm:spPr/>
      <dgm:t>
        <a:bodyPr/>
        <a:lstStyle/>
        <a:p>
          <a:endParaRPr lang="en-US"/>
        </a:p>
      </dgm:t>
    </dgm:pt>
    <dgm:pt modelId="{D69602B3-F9A9-7448-92C2-BA2F1738226F}" type="parTrans" cxnId="{30B7BF83-A221-8348-9EEA-3490F19F36A3}">
      <dgm:prSet/>
      <dgm:spPr/>
      <dgm:t>
        <a:bodyPr/>
        <a:lstStyle/>
        <a:p>
          <a:endParaRPr lang="en-US"/>
        </a:p>
      </dgm:t>
    </dgm:pt>
    <dgm:pt modelId="{8D4C73D1-33D8-014A-A5AF-FFBAB6005EE1}" type="pres">
      <dgm:prSet presAssocID="{447619E0-3850-F947-B273-9519B89D403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1FC3E-6EDC-E949-847B-DF9548DCF966}" type="pres">
      <dgm:prSet presAssocID="{447619E0-3850-F947-B273-9519B89D4037}" presName="ellipse" presStyleLbl="trBgShp" presStyleIdx="0" presStyleCnt="1" custScaleX="141147" custScaleY="235401" custLinFactY="-51117" custLinFactNeighborY="-100000"/>
      <dgm:spPr/>
      <dgm:t>
        <a:bodyPr/>
        <a:lstStyle/>
        <a:p>
          <a:endParaRPr lang="en-US"/>
        </a:p>
      </dgm:t>
    </dgm:pt>
    <dgm:pt modelId="{346F6522-33AE-2B48-9F59-D7360CA1A354}" type="pres">
      <dgm:prSet presAssocID="{447619E0-3850-F947-B273-9519B89D4037}" presName="arrow1" presStyleLbl="fgShp" presStyleIdx="0" presStyleCnt="1" custScaleY="213063" custLinFactY="100000" custLinFactNeighborY="178018"/>
      <dgm:spPr/>
      <dgm:t>
        <a:bodyPr/>
        <a:lstStyle/>
        <a:p>
          <a:endParaRPr lang="en-US"/>
        </a:p>
      </dgm:t>
    </dgm:pt>
    <dgm:pt modelId="{17D261B6-F6C3-E346-87A2-9B996381F2F6}" type="pres">
      <dgm:prSet presAssocID="{447619E0-3850-F947-B273-9519B89D403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317D4-C117-E644-8414-C7882200DDCD}" type="pres">
      <dgm:prSet presAssocID="{447619E0-3850-F947-B273-9519B89D4037}" presName="funnel" presStyleLbl="trAlignAcc1" presStyleIdx="0" presStyleCnt="1" custScaleX="142857" custScaleY="221818" custLinFactNeighborX="0" custLinFactNeighborY="-29966"/>
      <dgm:spPr>
        <a:solidFill>
          <a:schemeClr val="tx2">
            <a:lumMod val="60000"/>
            <a:lumOff val="40000"/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30B7BF83-A221-8348-9EEA-3490F19F36A3}" srcId="{447619E0-3850-F947-B273-9519B89D4037}" destId="{69156B41-F9A7-DC4E-9D9E-9D9AAFF8E249}" srcOrd="0" destOrd="0" parTransId="{D69602B3-F9A9-7448-92C2-BA2F1738226F}" sibTransId="{2AC50453-EBE6-294A-AA4D-A974416686EE}"/>
    <dgm:cxn modelId="{4103B640-5379-4543-B924-88CD4683FAA6}" type="presOf" srcId="{447619E0-3850-F947-B273-9519B89D4037}" destId="{8D4C73D1-33D8-014A-A5AF-FFBAB6005EE1}" srcOrd="0" destOrd="0" presId="urn:microsoft.com/office/officeart/2005/8/layout/funnel1"/>
    <dgm:cxn modelId="{41D71C36-2FC1-45A4-BDCC-D5C48C2A56BA}" type="presOf" srcId="{69156B41-F9A7-DC4E-9D9E-9D9AAFF8E249}" destId="{17D261B6-F6C3-E346-87A2-9B996381F2F6}" srcOrd="0" destOrd="0" presId="urn:microsoft.com/office/officeart/2005/8/layout/funnel1"/>
    <dgm:cxn modelId="{E7779AB3-B7EF-408F-8170-C6EC2C6A8957}" type="presParOf" srcId="{8D4C73D1-33D8-014A-A5AF-FFBAB6005EE1}" destId="{1E21FC3E-6EDC-E949-847B-DF9548DCF966}" srcOrd="0" destOrd="0" presId="urn:microsoft.com/office/officeart/2005/8/layout/funnel1"/>
    <dgm:cxn modelId="{1BD62190-9A96-4B58-8EA5-D72E625CCB6A}" type="presParOf" srcId="{8D4C73D1-33D8-014A-A5AF-FFBAB6005EE1}" destId="{346F6522-33AE-2B48-9F59-D7360CA1A354}" srcOrd="1" destOrd="0" presId="urn:microsoft.com/office/officeart/2005/8/layout/funnel1"/>
    <dgm:cxn modelId="{3F1EF8C6-E662-42EB-9529-0D48066B8A1D}" type="presParOf" srcId="{8D4C73D1-33D8-014A-A5AF-FFBAB6005EE1}" destId="{17D261B6-F6C3-E346-87A2-9B996381F2F6}" srcOrd="2" destOrd="0" presId="urn:microsoft.com/office/officeart/2005/8/layout/funnel1"/>
    <dgm:cxn modelId="{314D97FC-0748-4514-8A37-7492882A7A03}" type="presParOf" srcId="{8D4C73D1-33D8-014A-A5AF-FFBAB6005EE1}" destId="{212317D4-C117-E644-8414-C7882200DDCD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1FC3E-6EDC-E949-847B-DF9548DCF966}">
      <dsp:nvSpPr>
        <dsp:cNvPr id="0" name=""/>
        <dsp:cNvSpPr/>
      </dsp:nvSpPr>
      <dsp:spPr>
        <a:xfrm>
          <a:off x="127226" y="690598"/>
          <a:ext cx="2644394" cy="15316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F6522-33AE-2B48-9F59-D7360CA1A354}">
      <dsp:nvSpPr>
        <dsp:cNvPr id="0" name=""/>
        <dsp:cNvSpPr/>
      </dsp:nvSpPr>
      <dsp:spPr>
        <a:xfrm>
          <a:off x="1270787" y="4222197"/>
          <a:ext cx="363082" cy="495099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D261B6-F6C3-E346-87A2-9B996381F2F6}">
      <dsp:nvSpPr>
        <dsp:cNvPr id="0" name=""/>
        <dsp:cNvSpPr/>
      </dsp:nvSpPr>
      <dsp:spPr>
        <a:xfrm>
          <a:off x="580931" y="3893422"/>
          <a:ext cx="1742794" cy="43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80931" y="3893422"/>
        <a:ext cx="1742794" cy="435698"/>
      </dsp:txXfrm>
    </dsp:sp>
    <dsp:sp modelId="{212317D4-C117-E644-8414-C7882200DDCD}">
      <dsp:nvSpPr>
        <dsp:cNvPr id="0" name=""/>
        <dsp:cNvSpPr/>
      </dsp:nvSpPr>
      <dsp:spPr>
        <a:xfrm>
          <a:off x="1" y="556261"/>
          <a:ext cx="2904654" cy="3608109"/>
        </a:xfrm>
        <a:prstGeom prst="funnel">
          <a:avLst/>
        </a:prstGeom>
        <a:solidFill>
          <a:schemeClr val="tx2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15B3-7A11-43FA-9159-86BCC016E11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137A-263D-4935-AC99-DEEA6303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32004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60960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LinkedIn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632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For You &amp; Your Business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56358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599" y="2357735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Set Goals for Your Company Page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3" y="3462278"/>
            <a:ext cx="4882558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What do you want to achieve?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Generate leads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Raise awareness of your brand/business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Attract Followers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Engage customers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Recruit new talent to join your team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82232895"/>
              </p:ext>
            </p:extLst>
          </p:nvPr>
        </p:nvGraphicFramePr>
        <p:xfrm>
          <a:off x="5858343" y="552909"/>
          <a:ext cx="2904657" cy="56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16116" y="1587184"/>
            <a:ext cx="200244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225E81"/>
                </a:solidFill>
                <a:latin typeface="Helvetica Neue"/>
                <a:cs typeface="Helvetica Neue"/>
              </a:rPr>
              <a:t>Leads</a:t>
            </a:r>
          </a:p>
          <a:p>
            <a:pPr algn="ctr"/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endParaRPr lang="en-US" sz="24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2400" dirty="0" smtClean="0">
                <a:solidFill>
                  <a:srgbClr val="225E81"/>
                </a:solidFill>
                <a:latin typeface="Helvetica Neue"/>
                <a:cs typeface="Helvetica Neue"/>
              </a:rPr>
              <a:t>Prospects</a:t>
            </a:r>
          </a:p>
          <a:p>
            <a:pPr algn="ctr"/>
            <a:endParaRPr lang="en-US" sz="2400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225E81"/>
                </a:solidFill>
                <a:latin typeface="Helvetica Neue"/>
                <a:cs typeface="Helvetica Neue"/>
              </a:rPr>
              <a:t>Customers</a:t>
            </a:r>
            <a:endParaRPr lang="en-US" sz="14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3794" y="5343893"/>
            <a:ext cx="141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25E81"/>
                </a:solidFill>
                <a:latin typeface="Helvetica Neue"/>
                <a:cs typeface="Helvetica Neue"/>
              </a:rPr>
              <a:t>$$$</a:t>
            </a:r>
            <a:endParaRPr lang="en-US" sz="40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61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37308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2346438"/>
            <a:ext cx="318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Optimize Your Page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18795"/>
            <a:ext cx="84639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appropriate imagery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your company logo as your profile image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Display a professional cover photo that tells your business’ story</a:t>
            </a:r>
            <a:endParaRPr lang="en-US" sz="1500" b="1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rich, descriptive language with keyword optimized at the beginning of description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Google search previews up to the first 150 characters of your company page text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Educate your visitors on who you are and what you do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Explain why your company and product are valuable and use language your target audience understands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Share relevant content regularly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The more frequently you share content your followers engage with, the higher you page will appear in search results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Increase your chances of engagement by stopping users in their tracks with eye-catching imagery</a:t>
            </a:r>
            <a:endParaRPr lang="en-US" sz="15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68550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8" y="2346438"/>
            <a:ext cx="653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Get Insights with Company Page Analytics 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18795"/>
            <a:ext cx="8463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225E81"/>
                </a:solidFill>
                <a:latin typeface="Helvetica Neue"/>
                <a:cs typeface="Helvetica Neue"/>
              </a:rPr>
              <a:t>Gain insight into your page performance, see how engaging your posts are, identify trends, and understand more about your follower demographics and sources.</a:t>
            </a:r>
          </a:p>
          <a:p>
            <a:endParaRPr lang="en-US" sz="14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225E81"/>
                </a:solidFill>
                <a:latin typeface="Helvetica Neue"/>
                <a:cs typeface="Helvetica Neue"/>
              </a:rPr>
              <a:t>See individual post activity, demographics of your follows, where they come from, how you compare to your competitors, and more.</a:t>
            </a:r>
            <a:endParaRPr lang="en-US" sz="14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0493868"/>
              </p:ext>
            </p:extLst>
          </p:nvPr>
        </p:nvGraphicFramePr>
        <p:xfrm>
          <a:off x="115463" y="4545371"/>
          <a:ext cx="4413239" cy="215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98212342"/>
              </p:ext>
            </p:extLst>
          </p:nvPr>
        </p:nvGraphicFramePr>
        <p:xfrm>
          <a:off x="4669824" y="4545370"/>
          <a:ext cx="4336262" cy="219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5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452805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2346438"/>
            <a:ext cx="441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Leverage LinkedIn Groups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18795"/>
            <a:ext cx="8463957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A great way to find blocks of leads is to search for, join, and engage with LinkedIn groups</a:t>
            </a:r>
          </a:p>
          <a:p>
            <a:endParaRPr lang="en-US" sz="15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Look for groups with these three key features: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Highly relevant: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The group matches what you are seeking in a target audience</a:t>
            </a:r>
          </a:p>
          <a:p>
            <a:pPr lvl="1"/>
            <a:endParaRPr lang="en-US" sz="15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Active: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LinkedIn ranks groups according to their activity level, so all you need to do is pay attention to how active they are in the search results – select groups that are “very active”</a:t>
            </a:r>
          </a:p>
          <a:p>
            <a:pPr lvl="1"/>
            <a:endParaRPr lang="en-US" sz="15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Medium size: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Don’t get lost in huge groups where no one will notice you and don’t join a group that has too few people to matter. LinkedIn allows you to be a member of 50 groups, so choose carefully.</a:t>
            </a:r>
          </a:p>
          <a:p>
            <a:pPr marL="800100" lvl="1" indent="-342900">
              <a:buFont typeface="+mj-lt"/>
              <a:buAutoNum type="arabicPeriod"/>
            </a:pPr>
            <a:endParaRPr lang="en-US" sz="15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Seek to join conversations, engage with users, and answer questions users pose.</a:t>
            </a:r>
            <a:endParaRPr lang="en-US" sz="15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08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50262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8" y="2346438"/>
            <a:ext cx="516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Promote Your Company Page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089970"/>
            <a:ext cx="8463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Build your community of followers and drive traffic to your Company Page</a:t>
            </a:r>
          </a:p>
          <a:p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 to your company page: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Links to your company page is essential to help boost your ranking in search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 to your LinkedIn company page from your website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 to your LinkedIn company page from your and your employees’ personal LinkedIn pages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 to your LinkedIn company page from other social networks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 to your LinkedIn company page in your email signature</a:t>
            </a:r>
          </a:p>
          <a:p>
            <a:pPr marL="742950" lvl="1" indent="-285750">
              <a:buFont typeface="Wingdings" charset="2"/>
              <a:buChar char="§"/>
            </a:pP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LinkedIn generates social media’s highest lead conversion rate!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In a study of more than 5,000 businesses,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HubSpot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found that traffic from LinkedIn generated the </a:t>
            </a:r>
            <a:r>
              <a:rPr lang="en-US" sz="1600" u="sng" dirty="0" smtClean="0">
                <a:solidFill>
                  <a:srgbClr val="225E81"/>
                </a:solidFill>
                <a:latin typeface="Helvetica Neue"/>
                <a:cs typeface="Helvetica Neue"/>
              </a:rPr>
              <a:t>highest visitor-to-lead conversion rate at 2.74%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- </a:t>
            </a: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277% higher than Twitter (.69%) and Facebook (.77%)</a:t>
            </a:r>
          </a:p>
        </p:txBody>
      </p:sp>
    </p:spTree>
    <p:extLst>
      <p:ext uri="{BB962C8B-B14F-4D97-AF65-F5344CB8AC3E}">
        <p14:creationId xmlns:p14="http://schemas.microsoft.com/office/powerpoint/2010/main" val="14509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1597231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2346438"/>
            <a:ext cx="127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Recap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089970"/>
            <a:ext cx="8463957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Set Goals</a:t>
            </a:r>
            <a:r>
              <a:rPr lang="en-US" sz="2000" dirty="0" smtClean="0">
                <a:solidFill>
                  <a:srgbClr val="225E81"/>
                </a:solidFill>
                <a:latin typeface="Helvetica Neue"/>
                <a:cs typeface="Helvetica Neue"/>
              </a:rPr>
              <a:t> - </a:t>
            </a:r>
            <a:r>
              <a:rPr lang="en-US" sz="16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What do you hope to achieve?</a:t>
            </a:r>
            <a:endParaRPr lang="en-US" sz="2000" i="1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Optimize Your Page </a:t>
            </a:r>
            <a:r>
              <a:rPr lang="en-US" sz="2000" dirty="0" smtClean="0">
                <a:solidFill>
                  <a:srgbClr val="225E81"/>
                </a:solidFill>
                <a:latin typeface="Helvetica Neue"/>
                <a:cs typeface="Helvetica Neue"/>
              </a:rPr>
              <a:t>– </a:t>
            </a:r>
            <a:r>
              <a:rPr lang="en-US" sz="16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Make sure you and your page gets found.</a:t>
            </a:r>
            <a:endParaRPr lang="en-US" sz="20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Get Insights</a:t>
            </a:r>
            <a:r>
              <a:rPr lang="en-US" sz="2000" dirty="0" smtClean="0">
                <a:solidFill>
                  <a:srgbClr val="225E81"/>
                </a:solidFill>
                <a:latin typeface="Helvetica Neue"/>
                <a:cs typeface="Helvetica Neue"/>
              </a:rPr>
              <a:t> – </a:t>
            </a:r>
            <a:r>
              <a:rPr lang="en-US" sz="16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Find out what works, doesn’t work, and who your prospects are.</a:t>
            </a:r>
            <a:endParaRPr lang="en-US" sz="20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Leverage Groups </a:t>
            </a:r>
            <a:r>
              <a:rPr lang="en-US" sz="2000" dirty="0" smtClean="0">
                <a:solidFill>
                  <a:srgbClr val="225E81"/>
                </a:solidFill>
                <a:latin typeface="Helvetica Neue"/>
                <a:cs typeface="Helvetica Neue"/>
              </a:rPr>
              <a:t>– </a:t>
            </a:r>
            <a:r>
              <a:rPr lang="en-US" sz="16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Find the right groups and engage with its users.</a:t>
            </a:r>
            <a:endParaRPr lang="en-US" sz="20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Promote Your Page </a:t>
            </a:r>
            <a:r>
              <a:rPr lang="en-US" sz="2000" dirty="0" smtClean="0">
                <a:solidFill>
                  <a:srgbClr val="225E81"/>
                </a:solidFill>
                <a:latin typeface="Helvetica Neue"/>
                <a:cs typeface="Helvetica Neue"/>
              </a:rPr>
              <a:t>– </a:t>
            </a:r>
            <a:r>
              <a:rPr lang="en-US" sz="16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Drive more traffic to your page.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6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23592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2346438"/>
            <a:ext cx="181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Questions?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354556"/>
            <a:ext cx="8463957" cy="2970044"/>
          </a:xfrm>
          <a:prstGeom prst="rect">
            <a:avLst/>
          </a:prstGeom>
          <a:solidFill>
            <a:srgbClr val="225E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Contact: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YourEmail@Email.com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Visit: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www.YourWebsite.com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Connect: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Facebook  |  Twitter  |  LinkedIn</a:t>
            </a:r>
          </a:p>
        </p:txBody>
      </p:sp>
    </p:spTree>
    <p:extLst>
      <p:ext uri="{BB962C8B-B14F-4D97-AF65-F5344CB8AC3E}">
        <p14:creationId xmlns:p14="http://schemas.microsoft.com/office/powerpoint/2010/main" val="4111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600</Words>
  <Application>Microsoft Office PowerPoint</Application>
  <PresentationFormat>On-screen Show (4:3)</PresentationFormat>
  <Paragraphs>91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 adrineda</dc:creator>
  <cp:lastModifiedBy>mj adrineda</cp:lastModifiedBy>
  <cp:revision>8</cp:revision>
  <dcterms:created xsi:type="dcterms:W3CDTF">2020-09-28T17:56:30Z</dcterms:created>
  <dcterms:modified xsi:type="dcterms:W3CDTF">2020-09-28T18:36:35Z</dcterms:modified>
</cp:coreProperties>
</file>