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5" r:id="rId5"/>
    <p:sldId id="266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15B3-7A11-43FA-9159-86BCC016E11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137A-263D-4935-AC99-DEEA6303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137A-263D-4935-AC99-DEEA63034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2821-1E76-4057-A7B0-4FCA22B9170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9E39-F24D-406D-84CE-2B1E1AAB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2622468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865" y="4410670"/>
            <a:ext cx="5118266" cy="9144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6477000" cy="762000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352800"/>
            <a:ext cx="239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Twitter</a:t>
            </a:r>
            <a:endParaRPr lang="en-US" sz="54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1067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Best Practices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631" y="5513457"/>
            <a:ext cx="625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140 Characters or Less</a:t>
            </a:r>
            <a:endParaRPr lang="en-US" sz="4000" dirty="0">
              <a:solidFill>
                <a:schemeClr val="bg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0630" y="6474023"/>
            <a:ext cx="212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www.YourBusiness.com</a:t>
            </a:r>
            <a:endParaRPr lang="en-US" sz="14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3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1649343"/>
            <a:ext cx="44166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1813038"/>
            <a:ext cx="40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Understanding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 Twitter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pic>
        <p:nvPicPr>
          <p:cNvPr id="11" name="Picture 10" descr="Twitter Best Practices pg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9" y="2364394"/>
            <a:ext cx="7087810" cy="4359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811712" y="3925246"/>
            <a:ext cx="825052" cy="670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6860" y="4627160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Helvetica Neue"/>
                <a:cs typeface="Raleway"/>
              </a:rPr>
              <a:t>Profile Photo</a:t>
            </a:r>
            <a:endParaRPr lang="en-US" sz="1200" b="1" dirty="0">
              <a:solidFill>
                <a:srgbClr val="FFFFFF"/>
              </a:solidFill>
              <a:latin typeface="Helvetica Neue"/>
              <a:cs typeface="Raleway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82746" y="2667228"/>
            <a:ext cx="5065854" cy="0"/>
          </a:xfrm>
          <a:prstGeom prst="line">
            <a:avLst/>
          </a:prstGeom>
          <a:ln>
            <a:solidFill>
              <a:srgbClr val="399A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0286" y="2521072"/>
            <a:ext cx="13304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Use the right </a:t>
            </a:r>
          </a:p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profile photo!</a:t>
            </a:r>
            <a:endParaRPr lang="en-US" sz="11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Use your logo, headshot, or other relevant image.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Size: 400 x 400 pixels at 72ppi.</a:t>
            </a:r>
            <a:endParaRPr lang="en-US" sz="1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3162" y="2859057"/>
            <a:ext cx="4068838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Get a quality cover photo representative of your business.</a:t>
            </a:r>
            <a:endParaRPr lang="en-US" sz="11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endParaRPr lang="en-US" sz="5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If you have little to no graphic design experience, fear not! Try easy-to-use photo editing utilities such as </a:t>
            </a:r>
            <a:r>
              <a:rPr lang="en-US" sz="10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canva.com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 or inexpensively outsource the work on sites like </a:t>
            </a:r>
            <a:r>
              <a:rPr lang="en-US" sz="10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fiverr.com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Recommended size: 1500 x 500 pixels.</a:t>
            </a:r>
            <a:endParaRPr lang="en-US" sz="1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cxnSp>
        <p:nvCxnSpPr>
          <p:cNvPr id="24" name="Straight Connector 23"/>
          <p:cNvCxnSpPr>
            <a:endCxn id="26" idx="4"/>
          </p:cNvCxnSpPr>
          <p:nvPr/>
        </p:nvCxnSpPr>
        <p:spPr>
          <a:xfrm flipH="1" flipV="1">
            <a:off x="7885113" y="2704118"/>
            <a:ext cx="982" cy="1612517"/>
          </a:xfrm>
          <a:prstGeom prst="line">
            <a:avLst/>
          </a:prstGeom>
          <a:ln>
            <a:solidFill>
              <a:srgbClr val="399A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28661" y="2667228"/>
            <a:ext cx="327177" cy="0"/>
          </a:xfrm>
          <a:prstGeom prst="line">
            <a:avLst/>
          </a:prstGeom>
          <a:ln>
            <a:solidFill>
              <a:srgbClr val="399A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848600" y="2631012"/>
            <a:ext cx="73025" cy="731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47995" y="4280082"/>
            <a:ext cx="73025" cy="731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92148" y="2631012"/>
            <a:ext cx="73025" cy="731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77246" y="2667228"/>
            <a:ext cx="7104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1500 </a:t>
            </a:r>
            <a:r>
              <a:rPr lang="en-US" sz="11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px</a:t>
            </a:r>
            <a:endParaRPr lang="en-US" sz="1100" dirty="0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7461640" y="3374332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500 </a:t>
            </a:r>
            <a:r>
              <a:rPr lang="en-US" sz="11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px</a:t>
            </a:r>
            <a:endParaRPr lang="en-US" sz="1100" dirty="0">
              <a:latin typeface="Helvetica Neue"/>
              <a:cs typeface="Helvetica Ne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3724" y="3917496"/>
            <a:ext cx="74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9ADF"/>
                </a:solidFill>
                <a:latin typeface="Helvetica Neue"/>
                <a:cs typeface="Helvetica Neue"/>
              </a:rPr>
              <a:t>Number of tweets you have posted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6999" y="3915385"/>
            <a:ext cx="74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99ADF"/>
                </a:solidFill>
                <a:latin typeface="Helvetica Neue"/>
                <a:cs typeface="Helvetica Neue"/>
              </a:rPr>
              <a:t>Number of users you follow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2974" y="3919607"/>
            <a:ext cx="74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99ADF"/>
                </a:solidFill>
                <a:latin typeface="Helvetica Neue"/>
                <a:cs typeface="Helvetica Neue"/>
              </a:rPr>
              <a:t>Number of users following you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6249" y="3917496"/>
            <a:ext cx="74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9ADF"/>
                </a:solidFill>
                <a:latin typeface="Helvetica Neue"/>
                <a:cs typeface="Helvetica Neue"/>
              </a:rPr>
              <a:t>List of tweets you have </a:t>
            </a:r>
            <a:r>
              <a:rPr lang="en-US" sz="1000" dirty="0" err="1" smtClean="0">
                <a:solidFill>
                  <a:srgbClr val="399ADF"/>
                </a:solidFill>
                <a:latin typeface="Helvetica Neue"/>
                <a:cs typeface="Helvetica Neue"/>
              </a:rPr>
              <a:t>favorited</a:t>
            </a:r>
            <a:endParaRPr lang="en-US" sz="1000" dirty="0">
              <a:solidFill>
                <a:srgbClr val="399ADF"/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5550" y="3915385"/>
            <a:ext cx="86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9ADF"/>
                </a:solidFill>
                <a:latin typeface="Helvetica Neue"/>
                <a:cs typeface="Helvetica Neue"/>
              </a:rPr>
              <a:t>Change your images &amp; information</a:t>
            </a:r>
            <a:endParaRPr lang="en-US" sz="1000" dirty="0">
              <a:solidFill>
                <a:srgbClr val="399ADF"/>
              </a:solidFill>
              <a:latin typeface="Helvetica Neue"/>
              <a:cs typeface="Helvetica Neue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33724" y="4593286"/>
            <a:ext cx="7429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Tweets</a:t>
            </a:r>
            <a:endParaRPr lang="en-US" sz="1000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95725" y="4593286"/>
            <a:ext cx="815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Following</a:t>
            </a:r>
            <a:endParaRPr lang="en-US" sz="1000" b="1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7297" y="4593536"/>
            <a:ext cx="815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Followers</a:t>
            </a:r>
            <a:endParaRPr lang="en-US" sz="1000" b="1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56249" y="4593911"/>
            <a:ext cx="742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Favorites</a:t>
            </a:r>
            <a:endParaRPr lang="en-US" sz="1000" b="1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0" y="4590861"/>
            <a:ext cx="8604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Edit profile</a:t>
            </a:r>
            <a:endParaRPr lang="en-US" sz="1000" b="1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3352" y="4972585"/>
            <a:ext cx="1330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Business Name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Helvetica Neue"/>
                <a:cs typeface="Helvetica Neue"/>
              </a:rPr>
              <a:t>@</a:t>
            </a:r>
            <a:r>
              <a:rPr lang="en-US" sz="11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TwitterHandle</a:t>
            </a:r>
            <a:endParaRPr lang="en-US" sz="1100" dirty="0">
              <a:latin typeface="Helvetica Neue"/>
              <a:cs typeface="Helvetica Neue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58280" y="5378981"/>
            <a:ext cx="19167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Use this space as a 160 character CV of you and your business. You may use </a:t>
            </a:r>
            <a:r>
              <a:rPr lang="en-US" sz="10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hashtags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 to identify your interests or handles to identify people who you post with or are connected to.</a:t>
            </a:r>
            <a:endParaRPr lang="en-US" sz="1000" dirty="0">
              <a:latin typeface="Helvetica Neue"/>
              <a:cs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57550" y="4826121"/>
            <a:ext cx="7429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/>
                <a:cs typeface="Helvetica Neue"/>
              </a:rPr>
              <a:t>Tweets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00501" y="4826121"/>
            <a:ext cx="1187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Tweets &amp; replies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9225" y="4826121"/>
            <a:ext cx="1187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Helvetica Neue"/>
                <a:cs typeface="Helvetica Neue"/>
              </a:rPr>
              <a:t>Photos &amp; videos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33724" y="5031593"/>
            <a:ext cx="3521075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What’s a Handle?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A handle is another word for username. Twitter handles have an “@” symbol in front of the username like so: @Handle. It is also used in your account URL e.g. </a:t>
            </a:r>
            <a:r>
              <a:rPr lang="en-US" sz="8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twitter.com</a:t>
            </a:r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/handle. Use it in tweets to tweet someone or mention them in a tweet.</a:t>
            </a:r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chemeClr val="bg1"/>
                </a:solidFill>
                <a:latin typeface="Helvetica Neue"/>
                <a:cs typeface="Helvetica Neue"/>
              </a:rPr>
              <a:t>What’s a </a:t>
            </a:r>
            <a:r>
              <a:rPr lang="en-US" sz="1000" b="1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Hashtag</a:t>
            </a:r>
            <a:r>
              <a:rPr lang="en-US" sz="1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?</a:t>
            </a:r>
            <a:endParaRPr lang="en-US" sz="1000" b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en-US" sz="8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Hashtags</a:t>
            </a:r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 are used to mark keywords or topics in a tweet. You can use </a:t>
            </a:r>
            <a:r>
              <a:rPr lang="en-US" sz="8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hashtags</a:t>
            </a:r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 by placing a “#” sign in front of a word e.g. #</a:t>
            </a:r>
            <a:r>
              <a:rPr lang="en-US" sz="8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hashtag</a:t>
            </a:r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. They can be used in a variety of ways; to show humor, add context, to join a trending topic, and they increase your chances of being found in a search as they become links to a real-time list of tweets on that topic.</a:t>
            </a:r>
          </a:p>
          <a:p>
            <a:endParaRPr lang="en-US" sz="1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37865" y="4904159"/>
            <a:ext cx="14054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Who to follow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A list of users you might be interested in following.</a:t>
            </a:r>
          </a:p>
          <a:p>
            <a:endParaRPr lang="en-US" sz="8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Trends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Helvetica Neue"/>
                <a:cs typeface="Helvetica Neue"/>
              </a:rPr>
              <a:t>Lists the most popular trends in your region both with or without #’s.</a:t>
            </a:r>
          </a:p>
          <a:p>
            <a:endParaRPr lang="en-US" sz="8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1781116"/>
            <a:ext cx="34260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320" y="1914034"/>
            <a:ext cx="310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Keep Posts Short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2646373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By keeping your tweets at or around 100 characters (max allowed is 140), others can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retweet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you with enough space to add their own comments.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39" y="3429000"/>
            <a:ext cx="1872294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320" y="3592695"/>
            <a:ext cx="155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Follow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33" y="4312652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Follow other experts in your field &amp; businesses you wish to work with. Every follow results in a notification getting you noticed instantly.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240" y="5099154"/>
            <a:ext cx="2073639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320" y="5262849"/>
            <a:ext cx="155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Interact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33" y="5982806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Don't just follow, interact and show interest in what they have to say! You'll build your following &amp; create goodwill within your community.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08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1781116"/>
            <a:ext cx="34260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320" y="1914034"/>
            <a:ext cx="420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Be Social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2646373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By keeping your tweets at or around 100 characters (max allowed is 140), others can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retweet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you with enough space to add their own comments.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40" y="3429000"/>
            <a:ext cx="5502639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320" y="3592695"/>
            <a:ext cx="548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Leverage the Power of Now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33" y="4312652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Users want to discover what’s happening now. Capture their attention with words that create a sense of urgency like “now,” hurry,” &amp; quick.”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240" y="5099154"/>
            <a:ext cx="496924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320" y="5262849"/>
            <a:ext cx="518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Get a Handle on Handles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33" y="5982806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handles at the beginning of your post to tweet that person. Use them anywhere else in the post to mention them.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62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1781116"/>
            <a:ext cx="51024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320" y="1914034"/>
            <a:ext cx="53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Find Conversations to Join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2646373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the search function and see if people are already talking about your subject, then join in rather than putting out a cold tweet.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39" y="3429000"/>
            <a:ext cx="435964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320" y="3592695"/>
            <a:ext cx="40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Focus on Your Passion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33" y="4312652"/>
            <a:ext cx="846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Stick to tweeting about what you know best and people will flock to you as an influencer in that industry.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240" y="5099154"/>
            <a:ext cx="2986801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2321" y="5262849"/>
            <a:ext cx="26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Don’t Be Fake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33" y="5982806"/>
            <a:ext cx="846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Be true to your brand and tweet naturally. Nobody likes a plastic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salesy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tweet.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50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1781116"/>
            <a:ext cx="51024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320" y="1914034"/>
            <a:ext cx="533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Avoid Over-Capitalization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2782669"/>
            <a:ext cx="846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5E81"/>
                </a:solidFill>
                <a:latin typeface="Helvetica Neue"/>
                <a:cs typeface="Helvetica Neue"/>
              </a:rPr>
              <a:t>YOU DON’T LIKE TO READ TWEETS IN ALL CAPITAL LETTERS AND YOUR FOLLOWERS WON’T EITHER. IN FACT, IT WILL LIKELY TURN THEM OFF.</a:t>
            </a:r>
            <a:endParaRPr lang="en-US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39" y="3657600"/>
            <a:ext cx="489304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320" y="3821295"/>
            <a:ext cx="457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Use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Hashtags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 Intelligently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33" y="4541252"/>
            <a:ext cx="8463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Join a trending topic – Example: What a game last night! #WorldSeries2015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Get found in searches – Example: Look at the pic of this #Owl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Add context – Example: What a view! #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EmpireState</a:t>
            </a:r>
            <a:endParaRPr lang="en-US" sz="1600" dirty="0" smtClean="0">
              <a:solidFill>
                <a:srgbClr val="225E81"/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Show humor or emotion – Example: Just got a new job! #Excited!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Don’t use trending </a:t>
            </a:r>
            <a:r>
              <a:rPr lang="en-US" sz="16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hashtags</a:t>
            </a:r>
            <a:r>
              <a:rPr lang="en-US" sz="1600" dirty="0" smtClean="0">
                <a:solidFill>
                  <a:srgbClr val="225E81"/>
                </a:solidFill>
                <a:latin typeface="Helvetica Neue"/>
                <a:cs typeface="Helvetica Neue"/>
              </a:rPr>
              <a:t> that have no relevance to you. </a:t>
            </a:r>
            <a:endParaRPr lang="en-US" sz="16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3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31500"/>
            <a:ext cx="182880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350" y="2464418"/>
            <a:ext cx="152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Recap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3" y="3276600"/>
            <a:ext cx="4231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Understand the Basics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Keep Posts Short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Follow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Interact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Be Social!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Leverage the Power of Now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5932" y="3276600"/>
            <a:ext cx="423197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Get a Handle on Handles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Find Conversations to Join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Focus on Your Passion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Don’t Be Fake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Avoid Over-Capitalization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Use </a:t>
            </a:r>
            <a:r>
              <a:rPr lang="en-US" b="1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Hashtags</a:t>
            </a:r>
            <a:r>
              <a:rPr lang="en-US" b="1" dirty="0" smtClean="0">
                <a:solidFill>
                  <a:srgbClr val="225E81"/>
                </a:solidFill>
                <a:latin typeface="Helvetica Neue"/>
                <a:cs typeface="Helvetica Neue"/>
              </a:rPr>
              <a:t> Intelligently</a:t>
            </a:r>
          </a:p>
        </p:txBody>
      </p:sp>
    </p:spTree>
    <p:extLst>
      <p:ext uri="{BB962C8B-B14F-4D97-AF65-F5344CB8AC3E}">
        <p14:creationId xmlns:p14="http://schemas.microsoft.com/office/powerpoint/2010/main" val="34002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25E8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225E81"/>
              </a:solidFill>
              <a:latin typeface="Arial Black"/>
              <a:cs typeface="Arial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0" y="2182743"/>
            <a:ext cx="2359230" cy="789057"/>
          </a:xfrm>
          <a:prstGeom prst="rect">
            <a:avLst/>
          </a:prstGeom>
          <a:solidFill>
            <a:srgbClr val="225E8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29" y="2346438"/>
            <a:ext cx="181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Helvetica Neue"/>
              </a:rPr>
              <a:t>Questions?</a:t>
            </a:r>
            <a:endParaRPr lang="en-US" sz="2400" dirty="0">
              <a:solidFill>
                <a:schemeClr val="bg1"/>
              </a:solidFill>
              <a:latin typeface="Century Gothic" pitchFamily="34" charset="0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042" y="3354556"/>
            <a:ext cx="8463957" cy="2970044"/>
          </a:xfrm>
          <a:prstGeom prst="rect">
            <a:avLst/>
          </a:prstGeom>
          <a:solidFill>
            <a:srgbClr val="225E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Contact: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YourEmail@Email.com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Visit: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www.YourWebsite.com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Connect:</a:t>
            </a:r>
          </a:p>
          <a:p>
            <a:pPr algn="ctr"/>
            <a:endParaRPr lang="en-US" sz="17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Facebook  |  Twitter  |  LinkedIn</a:t>
            </a:r>
          </a:p>
        </p:txBody>
      </p:sp>
    </p:spTree>
    <p:extLst>
      <p:ext uri="{BB962C8B-B14F-4D97-AF65-F5344CB8AC3E}">
        <p14:creationId xmlns:p14="http://schemas.microsoft.com/office/powerpoint/2010/main" val="4111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773</Words>
  <Application>Microsoft Office PowerPoint</Application>
  <PresentationFormat>On-screen Show (4:3)</PresentationFormat>
  <Paragraphs>107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 adrineda</dc:creator>
  <cp:lastModifiedBy>mj adrineda</cp:lastModifiedBy>
  <cp:revision>10</cp:revision>
  <dcterms:created xsi:type="dcterms:W3CDTF">2020-09-28T17:56:30Z</dcterms:created>
  <dcterms:modified xsi:type="dcterms:W3CDTF">2020-09-28T18:51:20Z</dcterms:modified>
</cp:coreProperties>
</file>