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69" r:id="rId4"/>
    <p:sldId id="270" r:id="rId5"/>
    <p:sldId id="271" r:id="rId6"/>
    <p:sldId id="27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619E0-3850-F947-B273-9519B89D4037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156B41-F9A7-DC4E-9D9E-9D9AAFF8E249}">
      <dgm:prSet phldrT="[Text]"/>
      <dgm:spPr/>
      <dgm:t>
        <a:bodyPr/>
        <a:lstStyle/>
        <a:p>
          <a:endParaRPr lang="en-US" dirty="0"/>
        </a:p>
      </dgm:t>
    </dgm:pt>
    <dgm:pt modelId="{2AC50453-EBE6-294A-AA4D-A974416686EE}" type="sibTrans" cxnId="{30B7BF83-A221-8348-9EEA-3490F19F36A3}">
      <dgm:prSet/>
      <dgm:spPr/>
      <dgm:t>
        <a:bodyPr/>
        <a:lstStyle/>
        <a:p>
          <a:endParaRPr lang="en-US"/>
        </a:p>
      </dgm:t>
    </dgm:pt>
    <dgm:pt modelId="{D69602B3-F9A9-7448-92C2-BA2F1738226F}" type="parTrans" cxnId="{30B7BF83-A221-8348-9EEA-3490F19F36A3}">
      <dgm:prSet/>
      <dgm:spPr/>
      <dgm:t>
        <a:bodyPr/>
        <a:lstStyle/>
        <a:p>
          <a:endParaRPr lang="en-US"/>
        </a:p>
      </dgm:t>
    </dgm:pt>
    <dgm:pt modelId="{8D4C73D1-33D8-014A-A5AF-FFBAB6005EE1}" type="pres">
      <dgm:prSet presAssocID="{447619E0-3850-F947-B273-9519B89D403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21FC3E-6EDC-E949-847B-DF9548DCF966}" type="pres">
      <dgm:prSet presAssocID="{447619E0-3850-F947-B273-9519B89D4037}" presName="ellipse" presStyleLbl="trBgShp" presStyleIdx="0" presStyleCnt="1" custScaleX="141147" custScaleY="235401" custLinFactY="-51117" custLinFactNeighborY="-100000"/>
      <dgm:spPr/>
    </dgm:pt>
    <dgm:pt modelId="{346F6522-33AE-2B48-9F59-D7360CA1A354}" type="pres">
      <dgm:prSet presAssocID="{447619E0-3850-F947-B273-9519B89D4037}" presName="arrow1" presStyleLbl="fgShp" presStyleIdx="0" presStyleCnt="1" custScaleY="213063" custLinFactY="100000" custLinFactNeighborY="178018"/>
      <dgm:spPr/>
    </dgm:pt>
    <dgm:pt modelId="{17D261B6-F6C3-E346-87A2-9B996381F2F6}" type="pres">
      <dgm:prSet presAssocID="{447619E0-3850-F947-B273-9519B89D403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317D4-C117-E644-8414-C7882200DDCD}" type="pres">
      <dgm:prSet presAssocID="{447619E0-3850-F947-B273-9519B89D4037}" presName="funnel" presStyleLbl="trAlignAcc1" presStyleIdx="0" presStyleCnt="1" custScaleX="142857" custScaleY="221818" custLinFactNeighborX="0" custLinFactNeighborY="-29966"/>
      <dgm:spPr>
        <a:solidFill>
          <a:schemeClr val="tx2">
            <a:lumMod val="60000"/>
            <a:lumOff val="40000"/>
            <a:alpha val="4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30B7BF83-A221-8348-9EEA-3490F19F36A3}" srcId="{447619E0-3850-F947-B273-9519B89D4037}" destId="{69156B41-F9A7-DC4E-9D9E-9D9AAFF8E249}" srcOrd="0" destOrd="0" parTransId="{D69602B3-F9A9-7448-92C2-BA2F1738226F}" sibTransId="{2AC50453-EBE6-294A-AA4D-A974416686EE}"/>
    <dgm:cxn modelId="{54FC1207-8354-4B71-A936-6CFF203F41A0}" type="presOf" srcId="{447619E0-3850-F947-B273-9519B89D4037}" destId="{8D4C73D1-33D8-014A-A5AF-FFBAB6005EE1}" srcOrd="0" destOrd="0" presId="urn:microsoft.com/office/officeart/2005/8/layout/funnel1"/>
    <dgm:cxn modelId="{E94D437D-18D1-4F60-91BC-FB73E6FF21E7}" type="presOf" srcId="{69156B41-F9A7-DC4E-9D9E-9D9AAFF8E249}" destId="{17D261B6-F6C3-E346-87A2-9B996381F2F6}" srcOrd="0" destOrd="0" presId="urn:microsoft.com/office/officeart/2005/8/layout/funnel1"/>
    <dgm:cxn modelId="{8839B6CC-8A5D-49E1-8132-EB41F38E6841}" type="presParOf" srcId="{8D4C73D1-33D8-014A-A5AF-FFBAB6005EE1}" destId="{1E21FC3E-6EDC-E949-847B-DF9548DCF966}" srcOrd="0" destOrd="0" presId="urn:microsoft.com/office/officeart/2005/8/layout/funnel1"/>
    <dgm:cxn modelId="{C3C1C1F7-9C2F-455A-9BC3-9CA8AEC3CD57}" type="presParOf" srcId="{8D4C73D1-33D8-014A-A5AF-FFBAB6005EE1}" destId="{346F6522-33AE-2B48-9F59-D7360CA1A354}" srcOrd="1" destOrd="0" presId="urn:microsoft.com/office/officeart/2005/8/layout/funnel1"/>
    <dgm:cxn modelId="{2A50EB0E-A001-4103-B0F1-D7E809C29867}" type="presParOf" srcId="{8D4C73D1-33D8-014A-A5AF-FFBAB6005EE1}" destId="{17D261B6-F6C3-E346-87A2-9B996381F2F6}" srcOrd="2" destOrd="0" presId="urn:microsoft.com/office/officeart/2005/8/layout/funnel1"/>
    <dgm:cxn modelId="{A24C7EA8-44AC-4328-8294-56C307C0796C}" type="presParOf" srcId="{8D4C73D1-33D8-014A-A5AF-FFBAB6005EE1}" destId="{212317D4-C117-E644-8414-C7882200DDCD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1FC3E-6EDC-E949-847B-DF9548DCF966}">
      <dsp:nvSpPr>
        <dsp:cNvPr id="0" name=""/>
        <dsp:cNvSpPr/>
      </dsp:nvSpPr>
      <dsp:spPr>
        <a:xfrm>
          <a:off x="127226" y="690598"/>
          <a:ext cx="2644394" cy="15316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F6522-33AE-2B48-9F59-D7360CA1A354}">
      <dsp:nvSpPr>
        <dsp:cNvPr id="0" name=""/>
        <dsp:cNvSpPr/>
      </dsp:nvSpPr>
      <dsp:spPr>
        <a:xfrm>
          <a:off x="1270787" y="4222197"/>
          <a:ext cx="363082" cy="495099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7D261B6-F6C3-E346-87A2-9B996381F2F6}">
      <dsp:nvSpPr>
        <dsp:cNvPr id="0" name=""/>
        <dsp:cNvSpPr/>
      </dsp:nvSpPr>
      <dsp:spPr>
        <a:xfrm>
          <a:off x="580931" y="3893422"/>
          <a:ext cx="1742794" cy="43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80931" y="3893422"/>
        <a:ext cx="1742794" cy="435698"/>
      </dsp:txXfrm>
    </dsp:sp>
    <dsp:sp modelId="{212317D4-C117-E644-8414-C7882200DDCD}">
      <dsp:nvSpPr>
        <dsp:cNvPr id="0" name=""/>
        <dsp:cNvSpPr/>
      </dsp:nvSpPr>
      <dsp:spPr>
        <a:xfrm>
          <a:off x="1" y="556261"/>
          <a:ext cx="2904654" cy="3608109"/>
        </a:xfrm>
        <a:prstGeom prst="funnel">
          <a:avLst/>
        </a:prstGeom>
        <a:solidFill>
          <a:schemeClr val="tx2">
            <a:lumMod val="60000"/>
            <a:lumOff val="4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15B3-7A11-43FA-9159-86BCC016E11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2137A-263D-4935-AC99-DEEA6303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5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8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0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6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2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9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ouremail@e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4" y="2599730"/>
            <a:ext cx="7846476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2866" y="3648670"/>
            <a:ext cx="7404266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25908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The Future of Effective</a:t>
            </a:r>
            <a:endParaRPr lang="en-US" sz="54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64867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Social Media Is Here!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2866" y="4876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25E81"/>
                </a:solidFill>
                <a:latin typeface="Helvetica Neue"/>
                <a:cs typeface="Helvetica Neue"/>
              </a:rPr>
              <a:t>ATTRACT – ENGAGE – PROMOTE – RETAIN YOUR CUSTOMERS </a:t>
            </a:r>
            <a:endParaRPr lang="en-US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5881" y="5509736"/>
            <a:ext cx="2947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225E81"/>
                </a:solidFill>
                <a:latin typeface="Helvetica Neue"/>
                <a:cs typeface="Helvetica Neue"/>
              </a:rPr>
              <a:t>Presenter</a:t>
            </a:r>
          </a:p>
          <a:p>
            <a:endParaRPr lang="en-US" sz="1400" i="1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r>
              <a:rPr lang="en-US" sz="1400" dirty="0" smtClean="0">
                <a:solidFill>
                  <a:srgbClr val="225E81"/>
                </a:solidFill>
                <a:latin typeface="Helvetica Neue"/>
                <a:cs typeface="Helvetica Neue"/>
              </a:rPr>
              <a:t>YOUR NAME HERE</a:t>
            </a:r>
            <a:endParaRPr lang="en-US" sz="14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52324"/>
            <a:ext cx="9144000" cy="405676"/>
          </a:xfrm>
          <a:prstGeom prst="rect">
            <a:avLst/>
          </a:prstGeom>
          <a:solidFill>
            <a:srgbClr val="1C4C6E"/>
          </a:solidFill>
          <a:ln>
            <a:solidFill>
              <a:srgbClr val="1C4C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647700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D6EFFA"/>
                </a:solidFill>
                <a:latin typeface="Helvetica Neue"/>
                <a:cs typeface="Helvetica Neue"/>
              </a:rPr>
              <a:t>www.YourWebsite.com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34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2331500"/>
            <a:ext cx="5334001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9350" y="2464418"/>
            <a:ext cx="503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What We’ll Cover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3" y="3519166"/>
            <a:ext cx="5034958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Problem Businesses Face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|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Options to Improve Social Media Presence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|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Our Proprietary Software Platform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|</a:t>
            </a: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Cost &amp; Getting Started</a:t>
            </a:r>
          </a:p>
          <a:p>
            <a:pPr>
              <a:lnSpc>
                <a:spcPct val="130000"/>
              </a:lnSpc>
            </a:pPr>
            <a:endParaRPr lang="en-US" sz="14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876995167"/>
              </p:ext>
            </p:extLst>
          </p:nvPr>
        </p:nvGraphicFramePr>
        <p:xfrm>
          <a:off x="5562600" y="914400"/>
          <a:ext cx="2904657" cy="569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20373" y="1948675"/>
            <a:ext cx="200244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225E81"/>
                </a:solidFill>
                <a:latin typeface="Helvetica Neue"/>
                <a:cs typeface="Helvetica Neue"/>
              </a:rPr>
              <a:t>Leads</a:t>
            </a:r>
          </a:p>
          <a:p>
            <a:pPr algn="ctr"/>
            <a:endParaRPr lang="en-US" dirty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algn="ctr"/>
            <a:endParaRPr lang="en-US" sz="24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2400" dirty="0" smtClean="0">
                <a:solidFill>
                  <a:srgbClr val="225E81"/>
                </a:solidFill>
                <a:latin typeface="Helvetica Neue"/>
                <a:cs typeface="Helvetica Neue"/>
              </a:rPr>
              <a:t>Prospects</a:t>
            </a:r>
          </a:p>
          <a:p>
            <a:pPr algn="ctr"/>
            <a:endParaRPr lang="en-US" sz="2400" dirty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algn="ctr"/>
            <a:endParaRPr lang="en-US" dirty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dirty="0" smtClean="0">
                <a:solidFill>
                  <a:srgbClr val="225E81"/>
                </a:solidFill>
                <a:latin typeface="Helvetica Neue"/>
                <a:cs typeface="Helvetica Neue"/>
              </a:rPr>
              <a:t>Customers</a:t>
            </a:r>
            <a:endParaRPr lang="en-US" sz="14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08051" y="5705384"/>
            <a:ext cx="1415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225E81"/>
                </a:solidFill>
                <a:latin typeface="Helvetica Neue"/>
                <a:cs typeface="Helvetica Neue"/>
              </a:rPr>
              <a:t>$$$</a:t>
            </a:r>
            <a:endParaRPr lang="en-US" sz="40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0022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2438400"/>
            <a:ext cx="5334001" cy="594583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9349" y="2464635"/>
            <a:ext cx="503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Problems Businesses Face</a:t>
            </a:r>
            <a:endParaRPr lang="en-US" sz="24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3276600"/>
            <a:ext cx="8006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No Social Presence = Competitive Disadvantage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No Time To Learn Social Media To Effectively Engage Customers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Limited Time Spent Promoting Business Using Social Media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Current Social Media Presence Does Not Drive Sales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Little To No Understanding Of What Customers Are Saying Online (Online Reputation)</a:t>
            </a: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pic>
        <p:nvPicPr>
          <p:cNvPr id="11" name="Picture 10" descr="Screen Shot 2015-10-16 at 2.16.4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" b="1"/>
          <a:stretch/>
        </p:blipFill>
        <p:spPr>
          <a:xfrm>
            <a:off x="5480359" y="1393936"/>
            <a:ext cx="3449318" cy="1927598"/>
          </a:xfrm>
          <a:prstGeom prst="rect">
            <a:avLst/>
          </a:prstGeom>
          <a:ln w="28575" cmpd="sng">
            <a:solidFill>
              <a:srgbClr val="1C4C6E"/>
            </a:solidFill>
          </a:ln>
        </p:spPr>
      </p:pic>
    </p:spTree>
    <p:extLst>
      <p:ext uri="{BB962C8B-B14F-4D97-AF65-F5344CB8AC3E}">
        <p14:creationId xmlns:p14="http://schemas.microsoft.com/office/powerpoint/2010/main" val="218353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2331500"/>
            <a:ext cx="5486401" cy="594583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2433935"/>
            <a:ext cx="518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Social Media At A Glance</a:t>
            </a:r>
            <a:endParaRPr lang="en-US" sz="24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2331500"/>
            <a:ext cx="3454399" cy="4221699"/>
          </a:xfrm>
          <a:prstGeom prst="rect">
            <a:avLst/>
          </a:prstGeom>
          <a:solidFill>
            <a:srgbClr val="225E8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2504349"/>
            <a:ext cx="3110962" cy="38964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etica Neue"/>
                <a:cs typeface="Helvetica Neue"/>
              </a:rPr>
              <a:t>World Population = </a:t>
            </a:r>
            <a:r>
              <a:rPr lang="en-US" sz="12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7.210 BILLION</a:t>
            </a:r>
          </a:p>
          <a:p>
            <a:pPr algn="ctr"/>
            <a:endParaRPr lang="en-US" sz="12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etica Neue"/>
                <a:cs typeface="Helvetica Neue"/>
              </a:rPr>
              <a:t>Active Social Media Accounts </a:t>
            </a:r>
          </a:p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2.078 BILLION</a:t>
            </a:r>
          </a:p>
          <a:p>
            <a:pPr algn="ctr"/>
            <a:endParaRPr lang="en-US" sz="12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etica Neue"/>
                <a:cs typeface="Helvetica Neue"/>
              </a:rPr>
              <a:t>Avg. American time spent on Social Media</a:t>
            </a:r>
          </a:p>
          <a:p>
            <a:pPr algn="ctr">
              <a:lnSpc>
                <a:spcPct val="130000"/>
              </a:lnSpc>
            </a:pPr>
            <a:r>
              <a:rPr lang="en-US" sz="12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37 Minutes Per Day</a:t>
            </a:r>
          </a:p>
          <a:p>
            <a:pPr algn="ctr">
              <a:lnSpc>
                <a:spcPct val="130000"/>
              </a:lnSpc>
            </a:pPr>
            <a:endParaRPr lang="en-US" sz="12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etica Neue"/>
                <a:cs typeface="Helvetica Neue"/>
              </a:rPr>
              <a:t>8 out of 10 Small &amp; Medium Sized Businesses use social media for their business to drive growth</a:t>
            </a:r>
          </a:p>
          <a:p>
            <a:pPr algn="ctr"/>
            <a:endParaRPr lang="en-US" sz="12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46% </a:t>
            </a:r>
            <a:r>
              <a:rPr lang="en-US" sz="1200" dirty="0" smtClean="0">
                <a:solidFill>
                  <a:srgbClr val="FFFFFF"/>
                </a:solidFill>
                <a:latin typeface="Helvetica Neue"/>
                <a:cs typeface="Helvetica Neue"/>
              </a:rPr>
              <a:t>of web users look towards social media when making a purchase</a:t>
            </a:r>
          </a:p>
          <a:p>
            <a:pPr algn="ctr"/>
            <a:endParaRPr lang="en-US" sz="12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70% </a:t>
            </a:r>
            <a:r>
              <a:rPr lang="en-US" sz="1200" dirty="0" smtClean="0">
                <a:solidFill>
                  <a:srgbClr val="FFFFFF"/>
                </a:solidFill>
                <a:latin typeface="Helvetica Neue"/>
                <a:cs typeface="Helvetica Neue"/>
              </a:rPr>
              <a:t>of B2C marketers have acquired customers through Facebook</a:t>
            </a:r>
          </a:p>
          <a:p>
            <a:pPr algn="ctr"/>
            <a:endParaRPr lang="en-US" sz="12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67% </a:t>
            </a:r>
            <a:r>
              <a:rPr lang="en-US" sz="1200" dirty="0" smtClean="0">
                <a:solidFill>
                  <a:srgbClr val="FFFFFF"/>
                </a:solidFill>
                <a:latin typeface="Helvetica Neue"/>
                <a:cs typeface="Helvetica Neue"/>
              </a:rPr>
              <a:t>of Twitter users are far more likely to buy from brands they follow</a:t>
            </a:r>
            <a:endParaRPr lang="en-US" sz="1200" b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889" y="3373322"/>
            <a:ext cx="438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25E81"/>
                </a:solidFill>
                <a:latin typeface="Century Gothic" pitchFamily="34" charset="0"/>
                <a:cs typeface="Helvetica Neue"/>
              </a:rPr>
              <a:t>- Over </a:t>
            </a:r>
            <a:r>
              <a:rPr lang="en-US" sz="1400" b="1" dirty="0" smtClean="0">
                <a:solidFill>
                  <a:srgbClr val="225E81"/>
                </a:solidFill>
                <a:latin typeface="Century Gothic" pitchFamily="34" charset="0"/>
                <a:cs typeface="Helvetica Neue"/>
              </a:rPr>
              <a:t>ONE BILLION </a:t>
            </a:r>
            <a:r>
              <a:rPr lang="en-US" sz="1400" dirty="0" smtClean="0">
                <a:solidFill>
                  <a:srgbClr val="225E81"/>
                </a:solidFill>
                <a:latin typeface="Century Gothic" pitchFamily="34" charset="0"/>
                <a:cs typeface="Helvetica Neue"/>
              </a:rPr>
              <a:t>people actively user </a:t>
            </a:r>
            <a:r>
              <a:rPr lang="en-US" sz="1400" dirty="0">
                <a:solidFill>
                  <a:srgbClr val="225E81"/>
                </a:solidFill>
                <a:latin typeface="Century Gothic" pitchFamily="34" charset="0"/>
                <a:cs typeface="Helvetica Neue"/>
              </a:rPr>
              <a:t>F</a:t>
            </a:r>
            <a:r>
              <a:rPr lang="en-US" sz="1400" dirty="0" smtClean="0">
                <a:solidFill>
                  <a:srgbClr val="225E81"/>
                </a:solidFill>
                <a:latin typeface="Century Gothic" pitchFamily="34" charset="0"/>
                <a:cs typeface="Helvetica Neue"/>
              </a:rPr>
              <a:t>acebook every month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18" y="3431186"/>
            <a:ext cx="421295" cy="411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19" y="4986539"/>
            <a:ext cx="431944" cy="4236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41" y="5877580"/>
            <a:ext cx="428394" cy="4201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18" y="4191000"/>
            <a:ext cx="421295" cy="4118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6887" y="4127593"/>
            <a:ext cx="438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25E81"/>
                </a:solidFill>
                <a:latin typeface="Century Gothic" pitchFamily="34" charset="0"/>
                <a:cs typeface="Helvetica Neue"/>
              </a:rPr>
              <a:t>- Over </a:t>
            </a:r>
            <a:r>
              <a:rPr lang="en-US" sz="1400" b="1" dirty="0" smtClean="0">
                <a:solidFill>
                  <a:srgbClr val="225E81"/>
                </a:solidFill>
                <a:latin typeface="Century Gothic" pitchFamily="34" charset="0"/>
                <a:cs typeface="Helvetica Neue"/>
              </a:rPr>
              <a:t>300 MILLION </a:t>
            </a:r>
            <a:r>
              <a:rPr lang="en-US" sz="1400" dirty="0" smtClean="0">
                <a:solidFill>
                  <a:srgbClr val="225E81"/>
                </a:solidFill>
                <a:latin typeface="Century Gothic" pitchFamily="34" charset="0"/>
                <a:cs typeface="Helvetica Neue"/>
              </a:rPr>
              <a:t>active Twitter users per month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6888" y="5801380"/>
            <a:ext cx="4857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25E81"/>
                </a:solidFill>
                <a:latin typeface="Century Gothic" pitchFamily="34" charset="0"/>
                <a:cs typeface="Helvetica Neue"/>
              </a:rPr>
              <a:t>-</a:t>
            </a:r>
            <a:r>
              <a:rPr lang="en-US" sz="1400" b="1" dirty="0" smtClean="0">
                <a:solidFill>
                  <a:srgbClr val="225E81"/>
                </a:solidFill>
                <a:latin typeface="Century Gothic" pitchFamily="34" charset="0"/>
                <a:cs typeface="Helvetica Neue"/>
              </a:rPr>
              <a:t> 90%</a:t>
            </a:r>
            <a:r>
              <a:rPr lang="en-US" sz="1400" dirty="0" smtClean="0">
                <a:solidFill>
                  <a:srgbClr val="225E81"/>
                </a:solidFill>
                <a:latin typeface="Century Gothic" pitchFamily="34" charset="0"/>
                <a:cs typeface="Helvetica Neue"/>
              </a:rPr>
              <a:t> of Yelp users say that reviews affect their purchases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6889" y="4823936"/>
            <a:ext cx="4624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25E81"/>
                </a:solidFill>
                <a:latin typeface="Century Gothic" pitchFamily="34" charset="0"/>
                <a:cs typeface="Helvetica Neue"/>
              </a:rPr>
              <a:t>- LinkedIn boasts the highest visitor-to-lead conversion rate at 2.74% - </a:t>
            </a:r>
            <a:r>
              <a:rPr lang="en-US" sz="1400" b="1" dirty="0" smtClean="0">
                <a:solidFill>
                  <a:srgbClr val="225E81"/>
                </a:solidFill>
                <a:latin typeface="Century Gothic" pitchFamily="34" charset="0"/>
                <a:cs typeface="Helvetica Neue"/>
              </a:rPr>
              <a:t>277% higher than Twitter &amp; Facebook</a:t>
            </a:r>
            <a:endParaRPr lang="en-US" sz="1400" dirty="0" smtClean="0">
              <a:solidFill>
                <a:srgbClr val="225E81"/>
              </a:solidFill>
              <a:latin typeface="Century Gothic" pitchFamily="34" charset="0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268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2057400"/>
            <a:ext cx="5715001" cy="461665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9349" y="2057400"/>
            <a:ext cx="541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Options to Improve Social Presence</a:t>
            </a: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349" y="2667000"/>
            <a:ext cx="55680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1.   Hire a Marketing Company to Manage for You</a:t>
            </a:r>
          </a:p>
          <a:p>
            <a:r>
              <a:rPr lang="en-US" sz="15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  - </a:t>
            </a: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Can be quite costly, $500 - $2,500 per month depending on services       provided</a:t>
            </a:r>
          </a:p>
          <a:p>
            <a:pPr>
              <a:lnSpc>
                <a:spcPct val="150000"/>
              </a:lnSpc>
            </a:pPr>
            <a:r>
              <a:rPr lang="en-US" sz="15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2.   Invest in Social Media Marketing Software</a:t>
            </a:r>
          </a:p>
          <a:p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   - Automate regular tasks and schedule social posts </a:t>
            </a:r>
          </a:p>
          <a:p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   - Promote your product / service on social media</a:t>
            </a:r>
          </a:p>
          <a:p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   - Monitor your online reputation</a:t>
            </a:r>
          </a:p>
          <a:p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   - Create a new sales channel with Social Commerce</a:t>
            </a:r>
          </a:p>
          <a:p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   - Self-manage your social media strategy using the platform</a:t>
            </a:r>
          </a:p>
          <a:p>
            <a:pPr>
              <a:lnSpc>
                <a:spcPct val="150000"/>
              </a:lnSpc>
            </a:pPr>
            <a:r>
              <a:rPr lang="en-US" sz="15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3.   Invest in a Turn Key Solution Where I Manage For You</a:t>
            </a:r>
          </a:p>
          <a:p>
            <a:r>
              <a:rPr lang="en-US" sz="15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   </a:t>
            </a: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-</a:t>
            </a:r>
            <a:r>
              <a:rPr lang="en-US" sz="15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 </a:t>
            </a:r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Software to help your business grow</a:t>
            </a:r>
          </a:p>
          <a:p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   - Services to create social interaction &amp; increase customer engagement</a:t>
            </a:r>
          </a:p>
          <a:p>
            <a:r>
              <a:rPr lang="en-US" sz="1500" dirty="0" smtClean="0">
                <a:solidFill>
                  <a:srgbClr val="225E81"/>
                </a:solidFill>
                <a:latin typeface="Helvetica Neue"/>
                <a:cs typeface="Helvetica Neue"/>
              </a:rPr>
              <a:t>   - Consulting to ensure your objectives are met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1332794"/>
            <a:ext cx="2872617" cy="5087797"/>
          </a:xfrm>
          <a:prstGeom prst="rect">
            <a:avLst/>
          </a:prstGeom>
          <a:solidFill>
            <a:srgbClr val="1C4C6E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35143" y="2509440"/>
            <a:ext cx="2867578" cy="41057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Current Promotional Prices 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  <a:cs typeface="Helvetica Neue"/>
              </a:rPr>
              <a:t>f</a:t>
            </a:r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or Options 2 &amp; </a:t>
            </a:r>
            <a:r>
              <a:rPr lang="en-US" sz="1600" b="1" dirty="0">
                <a:solidFill>
                  <a:srgbClr val="FFFFFF"/>
                </a:solidFill>
                <a:latin typeface="Helvetica Neue"/>
                <a:cs typeface="Helvetica Neue"/>
              </a:rPr>
              <a:t>3</a:t>
            </a:r>
            <a:endParaRPr lang="en-US" sz="1600" b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endParaRPr lang="en-US" sz="12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Social Media Software</a:t>
            </a:r>
          </a:p>
          <a:p>
            <a:pPr algn="ctr">
              <a:lnSpc>
                <a:spcPct val="130000"/>
              </a:lnSpc>
            </a:pPr>
            <a:r>
              <a:rPr lang="en-US" sz="1200" strike="sngStrike" dirty="0" smtClean="0">
                <a:solidFill>
                  <a:srgbClr val="FFFFFF"/>
                </a:solidFill>
                <a:latin typeface="Helvetica Neue"/>
                <a:cs typeface="Helvetica Neue"/>
              </a:rPr>
              <a:t>Regularly $xxx per month</a:t>
            </a:r>
          </a:p>
          <a:p>
            <a:pPr algn="ctr">
              <a:lnSpc>
                <a:spcPct val="130000"/>
              </a:lnSpc>
            </a:pPr>
            <a:r>
              <a:rPr lang="en-US" sz="12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Now $xxx per month</a:t>
            </a:r>
          </a:p>
          <a:p>
            <a:pPr algn="ctr">
              <a:lnSpc>
                <a:spcPct val="130000"/>
              </a:lnSpc>
            </a:pPr>
            <a:endParaRPr lang="en-US" sz="1200" b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>
              <a:lnSpc>
                <a:spcPct val="1300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SAVE $XXX PER YEAR!</a:t>
            </a:r>
          </a:p>
          <a:p>
            <a:pPr algn="ctr"/>
            <a:endParaRPr lang="en-US" sz="12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Turn Key Solution </a:t>
            </a:r>
          </a:p>
          <a:p>
            <a:pPr algn="ctr"/>
            <a:r>
              <a:rPr lang="en-US" sz="1200" i="1" dirty="0" smtClean="0">
                <a:solidFill>
                  <a:srgbClr val="FFFFFF"/>
                </a:solidFill>
                <a:latin typeface="Helvetica Neue"/>
                <a:cs typeface="Helvetica Neue"/>
              </a:rPr>
              <a:t>with Software and Services</a:t>
            </a:r>
          </a:p>
          <a:p>
            <a:pPr algn="ctr">
              <a:lnSpc>
                <a:spcPct val="130000"/>
              </a:lnSpc>
            </a:pPr>
            <a:r>
              <a:rPr lang="en-US" sz="1200" strike="sngStrike" dirty="0" smtClean="0">
                <a:solidFill>
                  <a:srgbClr val="FFFFFF"/>
                </a:solidFill>
                <a:latin typeface="Helvetica Neue"/>
                <a:cs typeface="Helvetica Neue"/>
              </a:rPr>
              <a:t>Regularly $xxx per month</a:t>
            </a:r>
          </a:p>
          <a:p>
            <a:pPr algn="ctr">
              <a:lnSpc>
                <a:spcPct val="130000"/>
              </a:lnSpc>
            </a:pPr>
            <a:r>
              <a:rPr lang="en-US" sz="12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Now: $xxx per month</a:t>
            </a:r>
          </a:p>
          <a:p>
            <a:pPr algn="ctr">
              <a:lnSpc>
                <a:spcPct val="130000"/>
              </a:lnSpc>
            </a:pPr>
            <a:endParaRPr lang="en-US" sz="12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>
              <a:lnSpc>
                <a:spcPct val="130000"/>
              </a:lnSpc>
            </a:pPr>
            <a:r>
              <a:rPr lang="en-US" sz="1200" b="1" dirty="0" smtClean="0">
                <a:latin typeface="Helvetica Neue"/>
                <a:cs typeface="Helvetica Neue"/>
              </a:rPr>
              <a:t>SAVE $XXX PER YEAR!</a:t>
            </a:r>
          </a:p>
          <a:p>
            <a:pPr algn="ctr"/>
            <a:endParaRPr lang="en-US" sz="12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etica Neue"/>
                <a:cs typeface="Helvetica Neue"/>
              </a:rPr>
              <a:t>    </a:t>
            </a:r>
          </a:p>
        </p:txBody>
      </p:sp>
      <p:pic>
        <p:nvPicPr>
          <p:cNvPr id="11" name="Picture 10" descr="Screen Shot 2015-10-14 at 4.58.0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15" b="4515"/>
          <a:stretch/>
        </p:blipFill>
        <p:spPr>
          <a:xfrm>
            <a:off x="6030104" y="1256584"/>
            <a:ext cx="2862313" cy="13943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29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2057400"/>
            <a:ext cx="5715001" cy="461665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9349" y="2057400"/>
            <a:ext cx="541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The Software Platform</a:t>
            </a: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00" y="3746500"/>
            <a:ext cx="2705258" cy="2159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26028" y="3746499"/>
            <a:ext cx="2603342" cy="21597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0286" y="38100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vs</a:t>
            </a:r>
            <a:endParaRPr lang="en-US" sz="4000" b="1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 rot="20498396">
            <a:off x="709082" y="4413170"/>
            <a:ext cx="16410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99ADF"/>
                </a:solidFill>
                <a:latin typeface="Helvetica Neue"/>
                <a:cs typeface="Helvetica Neue"/>
              </a:rPr>
              <a:t>Your</a:t>
            </a:r>
          </a:p>
          <a:p>
            <a:pPr algn="ctr"/>
            <a:r>
              <a:rPr lang="en-US" sz="2800" dirty="0" smtClean="0">
                <a:solidFill>
                  <a:srgbClr val="399ADF"/>
                </a:solidFill>
                <a:latin typeface="Helvetica Neue"/>
                <a:cs typeface="Helvetica Neue"/>
              </a:rPr>
              <a:t>Business</a:t>
            </a:r>
            <a:endParaRPr lang="en-US" sz="2800" dirty="0">
              <a:solidFill>
                <a:srgbClr val="399ADF"/>
              </a:solidFill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 rot="1187262">
            <a:off x="3603427" y="4471411"/>
            <a:ext cx="1872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99ADF"/>
                </a:solidFill>
                <a:latin typeface="Helvetica Neue"/>
                <a:cs typeface="Helvetica Neue"/>
              </a:rPr>
              <a:t>Your</a:t>
            </a:r>
            <a:endParaRPr lang="en-US" sz="2400" dirty="0">
              <a:solidFill>
                <a:srgbClr val="399AD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2400" dirty="0" smtClean="0">
                <a:solidFill>
                  <a:srgbClr val="399ADF"/>
                </a:solidFill>
                <a:latin typeface="Helvetica Neue"/>
                <a:cs typeface="Helvetica Neue"/>
              </a:rPr>
              <a:t>Competition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22820" y="2057400"/>
            <a:ext cx="2991679" cy="4419600"/>
          </a:xfrm>
          <a:prstGeom prst="rect">
            <a:avLst/>
          </a:prstGeom>
          <a:solidFill>
            <a:srgbClr val="1C4C6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22819" y="2288232"/>
            <a:ext cx="2991680" cy="47859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Competitive Analysis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Ask about our competitive reporting utility and see the differences between you and your local competition in Facebook:</a:t>
            </a:r>
          </a:p>
          <a:p>
            <a:pPr algn="ctr"/>
            <a:endParaRPr lang="en-US" sz="1400" b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Likes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Check-ins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Posts over 3, 6, &amp; 12 months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Post engagements</a:t>
            </a:r>
          </a:p>
          <a:p>
            <a:pPr algn="ctr">
              <a:lnSpc>
                <a:spcPct val="150000"/>
              </a:lnSpc>
            </a:pPr>
            <a:endParaRPr lang="en-US" sz="14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See what they are posting, when, and how engaging they are!</a:t>
            </a:r>
          </a:p>
          <a:p>
            <a:pPr algn="ctr"/>
            <a:endParaRPr lang="en-US" sz="14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endParaRPr lang="en-US" sz="14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3319" y="1954110"/>
            <a:ext cx="7531100" cy="286232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ATTENTION!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ONLY USE THIS PAGE IF YOU HAVE SUBSCRIBED TO THE ADVANCED PROSPECTING APPLICATION.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OTHERWISE REMOVE AS IT IS NOT APPLICABLE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5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2438400"/>
            <a:ext cx="5334001" cy="594583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9349" y="2510135"/>
            <a:ext cx="503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The Software Platform</a:t>
            </a:r>
            <a:endParaRPr lang="en-US" sz="24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2443" y="3580182"/>
            <a:ext cx="6781800" cy="102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en-US" sz="1200" dirty="0" smtClean="0">
                <a:solidFill>
                  <a:srgbClr val="225E81"/>
                </a:solidFill>
                <a:latin typeface="Helvetica Neue"/>
                <a:cs typeface="Helvetica Neue"/>
              </a:rPr>
              <a:t>Ability to schedule and post industry-specific articles with RSS connection capabilities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en-US" sz="1200" dirty="0" smtClean="0">
                <a:solidFill>
                  <a:srgbClr val="225E81"/>
                </a:solidFill>
                <a:latin typeface="Helvetica Neue"/>
                <a:cs typeface="Helvetica Neue"/>
              </a:rPr>
              <a:t>Schedule as many posts, as far into the future, as many times as you desire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en-US" sz="1200" dirty="0" smtClean="0">
                <a:solidFill>
                  <a:srgbClr val="225E81"/>
                </a:solidFill>
                <a:latin typeface="Helvetica Neue"/>
                <a:cs typeface="Helvetica Neue"/>
              </a:rPr>
              <a:t>Reinforce your brand and build your email list with Content Banner posting technology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en-US" sz="1200" dirty="0" smtClean="0">
                <a:solidFill>
                  <a:srgbClr val="225E81"/>
                </a:solidFill>
                <a:latin typeface="Helvetica Neue"/>
                <a:cs typeface="Helvetica Neue"/>
              </a:rPr>
              <a:t>Gain insight into social engagement with Social Analytics</a:t>
            </a:r>
            <a:endParaRPr lang="en-US" sz="12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4929281"/>
            <a:ext cx="1447800" cy="1371600"/>
          </a:xfrm>
          <a:prstGeom prst="ellipse">
            <a:avLst/>
          </a:prstGeom>
          <a:solidFill>
            <a:srgbClr val="D6EF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D6F3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3405281"/>
            <a:ext cx="1447800" cy="1371600"/>
          </a:xfrm>
          <a:prstGeom prst="ellipse">
            <a:avLst/>
          </a:prstGeom>
          <a:solidFill>
            <a:srgbClr val="D6EF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0" y="3551391"/>
            <a:ext cx="909670" cy="9096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1600" y="4343011"/>
            <a:ext cx="172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latin typeface="Helvetica Neue"/>
                <a:cs typeface="Helvetica Neue"/>
              </a:rPr>
              <a:t>Social Media </a:t>
            </a:r>
          </a:p>
          <a:p>
            <a:pPr algn="ctr"/>
            <a:r>
              <a:rPr lang="en-US" sz="900" b="1" dirty="0" smtClean="0">
                <a:latin typeface="Helvetica Neue"/>
                <a:cs typeface="Helvetica Neue"/>
              </a:rPr>
              <a:t>Marketing</a:t>
            </a:r>
            <a:endParaRPr lang="en-US" sz="900" b="1" dirty="0">
              <a:latin typeface="Helvetica Neue"/>
              <a:cs typeface="Helvetica Neue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23" y="4969063"/>
            <a:ext cx="1050738" cy="10507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" y="5847835"/>
            <a:ext cx="172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latin typeface="Helvetica Neue"/>
                <a:cs typeface="Helvetica Neue"/>
              </a:rPr>
              <a:t>Reputation </a:t>
            </a:r>
          </a:p>
          <a:p>
            <a:pPr algn="ctr"/>
            <a:r>
              <a:rPr lang="en-US" sz="900" b="1" dirty="0" smtClean="0">
                <a:latin typeface="Helvetica Neue"/>
                <a:cs typeface="Helvetica Neue"/>
              </a:rPr>
              <a:t>Monitoring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2443" y="5257800"/>
            <a:ext cx="6781800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en-US" sz="1200" dirty="0" smtClean="0">
                <a:solidFill>
                  <a:srgbClr val="225E81"/>
                </a:solidFill>
                <a:latin typeface="Helvetica Neue"/>
                <a:cs typeface="Helvetica Neue"/>
              </a:rPr>
              <a:t>View all of your reviews on sites like yelp all in one place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en-US" sz="1200" dirty="0" smtClean="0">
                <a:solidFill>
                  <a:srgbClr val="225E81"/>
                </a:solidFill>
                <a:latin typeface="Helvetica Neue"/>
                <a:cs typeface="Helvetica Neue"/>
              </a:rPr>
              <a:t>Receive email alerts each time a new review is written about your business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en-US" sz="1200" dirty="0" smtClean="0">
                <a:solidFill>
                  <a:srgbClr val="225E81"/>
                </a:solidFill>
                <a:latin typeface="Helvetica Neue"/>
                <a:cs typeface="Helvetica Neue"/>
              </a:rPr>
              <a:t>Combat negative reviews and improve your online reputation</a:t>
            </a:r>
            <a:endParaRPr lang="en-US" sz="12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3474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2438400"/>
            <a:ext cx="5334001" cy="594583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9349" y="2510135"/>
            <a:ext cx="503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The Software Platform</a:t>
            </a:r>
            <a:endParaRPr lang="en-US" sz="24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63" y="3314153"/>
            <a:ext cx="4411257" cy="2210057"/>
          </a:xfrm>
          <a:prstGeom prst="rect">
            <a:avLst/>
          </a:prstGeom>
          <a:ln>
            <a:solidFill>
              <a:srgbClr val="1C4C6E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46" y="4122231"/>
            <a:ext cx="3176130" cy="221005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025319" y="2397369"/>
            <a:ext cx="2991679" cy="3934919"/>
          </a:xfrm>
          <a:prstGeom prst="rect">
            <a:avLst/>
          </a:prstGeom>
          <a:solidFill>
            <a:srgbClr val="1C4C6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25318" y="2456318"/>
            <a:ext cx="2991680" cy="41703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Social Shopping Cart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Open a new sales channel by selling your products online</a:t>
            </a:r>
          </a:p>
          <a:p>
            <a:pPr algn="ctr">
              <a:lnSpc>
                <a:spcPct val="150000"/>
              </a:lnSpc>
            </a:pPr>
            <a:endParaRPr lang="en-US" sz="14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Connect Facebook to your own digital storefront</a:t>
            </a:r>
          </a:p>
          <a:p>
            <a:pPr algn="ctr">
              <a:lnSpc>
                <a:spcPct val="150000"/>
              </a:lnSpc>
            </a:pPr>
            <a:endParaRPr lang="en-US" sz="1400" b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Pick-up and delivery options</a:t>
            </a:r>
          </a:p>
          <a:p>
            <a:pPr algn="ctr">
              <a:lnSpc>
                <a:spcPct val="150000"/>
              </a:lnSpc>
            </a:pPr>
            <a:endParaRPr lang="en-US" sz="14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Customizable storefront page</a:t>
            </a:r>
          </a:p>
          <a:p>
            <a:pPr algn="ctr">
              <a:lnSpc>
                <a:spcPct val="150000"/>
              </a:lnSpc>
            </a:pPr>
            <a:endParaRPr lang="en-US" sz="14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Export sales history</a:t>
            </a:r>
            <a:endParaRPr lang="en-US" sz="14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876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2438400"/>
            <a:ext cx="5334001" cy="594583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9349" y="2510135"/>
            <a:ext cx="503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Get Started Today!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250001"/>
            <a:ext cx="8534400" cy="3001103"/>
          </a:xfrm>
          <a:prstGeom prst="rect">
            <a:avLst/>
          </a:prstGeom>
          <a:solidFill>
            <a:srgbClr val="1C4C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422990" y="3380120"/>
            <a:ext cx="3105458" cy="1410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Helvetica Neue"/>
                <a:cs typeface="Helvetica Neue"/>
              </a:rPr>
              <a:t>Social Media </a:t>
            </a:r>
            <a:r>
              <a:rPr lang="en-US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Software</a:t>
            </a:r>
          </a:p>
          <a:p>
            <a:pPr algn="ctr"/>
            <a:endParaRPr lang="en-US" sz="3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>
              <a:lnSpc>
                <a:spcPct val="140000"/>
              </a:lnSpc>
            </a:pPr>
            <a:r>
              <a:rPr lang="en-US" sz="1400" strike="sngStrike" dirty="0">
                <a:solidFill>
                  <a:srgbClr val="FFFFFF"/>
                </a:solidFill>
                <a:latin typeface="Helvetica Neue"/>
                <a:cs typeface="Helvetica Neue"/>
              </a:rPr>
              <a:t>Regularly $xxx per month</a:t>
            </a:r>
          </a:p>
          <a:p>
            <a:pPr algn="ctr">
              <a:lnSpc>
                <a:spcPct val="130000"/>
              </a:lnSpc>
            </a:pPr>
            <a:r>
              <a:rPr lang="en-US" sz="1400" b="1" dirty="0">
                <a:solidFill>
                  <a:srgbClr val="FFFFFF"/>
                </a:solidFill>
                <a:latin typeface="Helvetica Neue"/>
                <a:cs typeface="Helvetica Neue"/>
              </a:rPr>
              <a:t>Now $xxx per month</a:t>
            </a:r>
          </a:p>
          <a:p>
            <a:pPr algn="ctr"/>
            <a:endParaRPr lang="en-US" sz="14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00000"/>
                </a:solidFill>
                <a:latin typeface="Helvetica Neue"/>
                <a:cs typeface="Helvetica Neue"/>
              </a:rPr>
              <a:t>SAVE $XXX PER YEAR</a:t>
            </a:r>
            <a:r>
              <a:rPr lang="en-US" sz="1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!</a:t>
            </a:r>
            <a:endParaRPr lang="en-US" sz="1400" b="1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28448" y="3271770"/>
            <a:ext cx="3691752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Helvetica Neue"/>
                <a:cs typeface="Helvetica Neue"/>
              </a:rPr>
              <a:t>Turn Key Solution </a:t>
            </a:r>
          </a:p>
          <a:p>
            <a:pPr algn="ctr"/>
            <a:r>
              <a:rPr lang="en-US" sz="1200" i="1" dirty="0">
                <a:solidFill>
                  <a:srgbClr val="FFFFFF"/>
                </a:solidFill>
                <a:latin typeface="Helvetica Neue"/>
                <a:cs typeface="Helvetica Neue"/>
              </a:rPr>
              <a:t>with Software and Services</a:t>
            </a:r>
          </a:p>
          <a:p>
            <a:pPr algn="ctr">
              <a:lnSpc>
                <a:spcPct val="130000"/>
              </a:lnSpc>
            </a:pPr>
            <a:r>
              <a:rPr lang="en-US" sz="1400" strike="sngStrike" dirty="0">
                <a:solidFill>
                  <a:srgbClr val="FFFFFF"/>
                </a:solidFill>
                <a:latin typeface="Helvetica Neue"/>
                <a:cs typeface="Helvetica Neue"/>
              </a:rPr>
              <a:t>Regularly $xxx per month</a:t>
            </a:r>
          </a:p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Helvetica Neue"/>
                <a:cs typeface="Helvetica Neue"/>
              </a:rPr>
              <a:t>Now: $xxx per month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b="1" dirty="0">
                <a:latin typeface="Helvetica Neue"/>
                <a:cs typeface="Helvetica Neue"/>
              </a:rPr>
              <a:t>SAVE $XXX PER YEAR!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3245032"/>
            <a:ext cx="1353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Options:</a:t>
            </a: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92962" y="3352033"/>
            <a:ext cx="533400" cy="457200"/>
            <a:chOff x="838200" y="1295400"/>
            <a:chExt cx="533400" cy="457200"/>
          </a:xfrm>
        </p:grpSpPr>
        <p:sp>
          <p:nvSpPr>
            <p:cNvPr id="21" name="Oval 20"/>
            <p:cNvSpPr/>
            <p:nvPr/>
          </p:nvSpPr>
          <p:spPr>
            <a:xfrm>
              <a:off x="838200" y="1295400"/>
              <a:ext cx="457200" cy="457200"/>
            </a:xfrm>
            <a:prstGeom prst="ellipse">
              <a:avLst/>
            </a:prstGeom>
            <a:solidFill>
              <a:srgbClr val="1A5F81"/>
            </a:solidFill>
            <a:ln>
              <a:solidFill>
                <a:srgbClr val="D6E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4400" y="12954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1</a:t>
              </a:r>
              <a:endParaRPr lang="en-US" sz="2000" b="1" dirty="0">
                <a:solidFill>
                  <a:srgbClr val="FFCF89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28448" y="3366272"/>
            <a:ext cx="533400" cy="457200"/>
            <a:chOff x="838200" y="1295400"/>
            <a:chExt cx="533400" cy="457200"/>
          </a:xfrm>
        </p:grpSpPr>
        <p:sp>
          <p:nvSpPr>
            <p:cNvPr id="28" name="Oval 27"/>
            <p:cNvSpPr/>
            <p:nvPr/>
          </p:nvSpPr>
          <p:spPr>
            <a:xfrm>
              <a:off x="838200" y="1295400"/>
              <a:ext cx="457200" cy="457200"/>
            </a:xfrm>
            <a:prstGeom prst="ellipse">
              <a:avLst/>
            </a:prstGeom>
            <a:solidFill>
              <a:srgbClr val="1A5F81"/>
            </a:solidFill>
            <a:ln>
              <a:solidFill>
                <a:srgbClr val="D6E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14400" y="12954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2</a:t>
              </a:r>
              <a:endParaRPr lang="en-US" sz="2000" b="1" dirty="0">
                <a:solidFill>
                  <a:srgbClr val="FFCF89"/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304800" y="4996496"/>
            <a:ext cx="8534400" cy="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3651" y="4996497"/>
            <a:ext cx="85055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Questions?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 Neue"/>
                <a:cs typeface="Helvetica Neue"/>
              </a:rPr>
              <a:t>Call</a:t>
            </a:r>
            <a:r>
              <a:rPr lang="en-US" sz="2000" dirty="0" smtClean="0">
                <a:solidFill>
                  <a:schemeClr val="bg1"/>
                </a:solidFill>
                <a:latin typeface="Helvetica Neue"/>
                <a:cs typeface="Helvetica Neue"/>
              </a:rPr>
              <a:t>: Your phone </a:t>
            </a:r>
            <a:r>
              <a:rPr lang="en-US" sz="2000" dirty="0" smtClean="0">
                <a:solidFill>
                  <a:schemeClr val="bg1"/>
                </a:solidFill>
                <a:latin typeface="Helvetica Neue"/>
                <a:cs typeface="Helvetica Neue"/>
              </a:rPr>
              <a:t>number</a:t>
            </a:r>
            <a:r>
              <a:rPr lang="en-US" sz="2000" dirty="0" smtClean="0">
                <a:solidFill>
                  <a:schemeClr val="bg1"/>
                </a:solidFill>
                <a:latin typeface="Helvetica Neue"/>
                <a:cs typeface="Helvetica Neue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Helvetica Neue"/>
                <a:cs typeface="Helvetica Neue"/>
              </a:rPr>
              <a:t>         Email</a:t>
            </a:r>
            <a:r>
              <a:rPr lang="en-US" sz="2000" dirty="0" smtClean="0">
                <a:solidFill>
                  <a:schemeClr val="bg1"/>
                </a:solidFill>
                <a:latin typeface="Helvetica Neue"/>
                <a:cs typeface="Helvetica Neue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Helvetica Neue"/>
                <a:cs typeface="Helvetica Neue"/>
                <a:hlinkClick r:id="rId4"/>
              </a:rPr>
              <a:t>youremail@email.com</a:t>
            </a:r>
            <a:endParaRPr lang="en-US" sz="2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452324"/>
            <a:ext cx="9144000" cy="405676"/>
          </a:xfrm>
          <a:prstGeom prst="rect">
            <a:avLst/>
          </a:prstGeom>
          <a:solidFill>
            <a:srgbClr val="1C4C6E"/>
          </a:solidFill>
          <a:ln>
            <a:solidFill>
              <a:srgbClr val="1C4C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6494771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D6EFFA"/>
                </a:solidFill>
                <a:latin typeface="Helvetica Neue"/>
                <a:cs typeface="Helvetica Neue"/>
              </a:rPr>
              <a:t>www.YourWebsite.com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061199" y="5715000"/>
            <a:ext cx="587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- or -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9946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713</Words>
  <Application>Microsoft Office PowerPoint</Application>
  <PresentationFormat>On-screen Show (4:3)</PresentationFormat>
  <Paragraphs>165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 adrineda</dc:creator>
  <cp:lastModifiedBy>mj adrineda</cp:lastModifiedBy>
  <cp:revision>16</cp:revision>
  <dcterms:created xsi:type="dcterms:W3CDTF">2020-09-28T17:56:30Z</dcterms:created>
  <dcterms:modified xsi:type="dcterms:W3CDTF">2020-09-28T19:52:19Z</dcterms:modified>
</cp:coreProperties>
</file>